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4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5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8" r:id="rId7"/>
    <p:sldId id="263" r:id="rId8"/>
    <p:sldId id="264" r:id="rId9"/>
    <p:sldId id="265" r:id="rId10"/>
    <p:sldId id="266" r:id="rId11"/>
    <p:sldId id="276" r:id="rId12"/>
    <p:sldId id="280" r:id="rId13"/>
    <p:sldId id="267" r:id="rId14"/>
    <p:sldId id="268" r:id="rId15"/>
    <p:sldId id="285" r:id="rId16"/>
    <p:sldId id="269" r:id="rId17"/>
    <p:sldId id="286" r:id="rId18"/>
    <p:sldId id="27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>
      <p:cViewPr>
        <p:scale>
          <a:sx n="81" d="100"/>
          <a:sy n="81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จน.ผปนอก!$B$1:$D$1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จน.ผปนอก!$B$2:$D$2</c:f>
              <c:numCache>
                <c:formatCode>_-* #,##0_-;\-* #,##0_-;_-* "-"??_-;_-@_-</c:formatCode>
                <c:ptCount val="3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62-4F5A-B78D-F8A86D52D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04160"/>
        <c:axId val="121991936"/>
      </c:lineChart>
      <c:catAx>
        <c:axId val="1206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cs typeface="+mj-cs"/>
              </a:defRPr>
            </a:pPr>
            <a:endParaRPr lang="th-TH"/>
          </a:p>
        </c:txPr>
        <c:crossAx val="121991936"/>
        <c:crosses val="autoZero"/>
        <c:auto val="1"/>
        <c:lblAlgn val="ctr"/>
        <c:lblOffset val="100"/>
        <c:noMultiLvlLbl val="0"/>
      </c:catAx>
      <c:valAx>
        <c:axId val="12199193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2060416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'sum  Adj Rw'!$B$2:$D$2</c:f>
              <c:numCache>
                <c:formatCode>General</c:formatCode>
                <c:ptCount val="3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9-4A9A-912D-4A82C702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39488"/>
        <c:axId val="40264448"/>
      </c:lineChart>
      <c:catAx>
        <c:axId val="402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40264448"/>
        <c:crosses val="autoZero"/>
        <c:auto val="1"/>
        <c:lblAlgn val="ctr"/>
        <c:lblOffset val="100"/>
        <c:noMultiLvlLbl val="0"/>
      </c:catAx>
      <c:valAx>
        <c:axId val="40264448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4023948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'CMI+Active bed'!$B$2:$D$2</c:f>
              <c:numCache>
                <c:formatCode>0.0000</c:formatCode>
                <c:ptCount val="3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7-4B5D-8F6E-CD87A0927F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062016"/>
        <c:axId val="85063552"/>
      </c:lineChart>
      <c:catAx>
        <c:axId val="850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5063552"/>
        <c:crosses val="autoZero"/>
        <c:auto val="1"/>
        <c:lblAlgn val="ctr"/>
        <c:lblOffset val="100"/>
        <c:noMultiLvlLbl val="0"/>
      </c:catAx>
      <c:valAx>
        <c:axId val="85063552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 i="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506201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'CMI+Active bed'!$B$3:$D$3</c:f>
              <c:numCache>
                <c:formatCode>0.00</c:formatCode>
                <c:ptCount val="3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5-4302-93ED-EA0BCAE8A4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990464"/>
        <c:axId val="40300928"/>
      </c:lineChart>
      <c:catAx>
        <c:axId val="2899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40300928"/>
        <c:crosses val="autoZero"/>
        <c:auto val="1"/>
        <c:lblAlgn val="ctr"/>
        <c:lblOffset val="100"/>
        <c:noMultiLvlLbl val="0"/>
      </c:catAx>
      <c:valAx>
        <c:axId val="403009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899046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885722425272484"/>
          <c:y val="2.9360783074181118E-2"/>
          <c:w val="0.5945494116739487"/>
          <c:h val="0.90264833641332498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muscle strain</c:v>
                </c:pt>
                <c:pt idx="8">
                  <c:v>Asthma, unspecified</c:v>
                </c:pt>
                <c:pt idx="9">
                  <c:v>loss of teeth due to accident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1249241.3</c:v>
                </c:pt>
                <c:pt idx="1">
                  <c:v>1157271.05</c:v>
                </c:pt>
                <c:pt idx="2" formatCode="_(* #,##0.00_);_(* \(#,##0.00\);_(* &quot;-&quot;??_);_(@_)">
                  <c:v>404095.5</c:v>
                </c:pt>
                <c:pt idx="3" formatCode="_(* #,##0.00_);_(* \(#,##0.00\);_(* &quot;-&quot;??_);_(@_)">
                  <c:v>290731.25</c:v>
                </c:pt>
                <c:pt idx="4" formatCode="_(* #,##0.00_);_(* \(#,##0.00\);_(* &quot;-&quot;??_);_(@_)">
                  <c:v>224106.99</c:v>
                </c:pt>
                <c:pt idx="5" formatCode="_(* #,##0.00_);_(* \(#,##0.00\);_(* &quot;-&quot;??_);_(@_)">
                  <c:v>177794.49</c:v>
                </c:pt>
                <c:pt idx="6" formatCode="_(* #,##0.00_);_(* \(#,##0.00\);_(* &quot;-&quot;??_);_(@_)">
                  <c:v>171246.5</c:v>
                </c:pt>
                <c:pt idx="7" formatCode="_(* #,##0.00_);_(* \(#,##0.00\);_(* &quot;-&quot;??_);_(@_)">
                  <c:v>161903.25</c:v>
                </c:pt>
                <c:pt idx="8" formatCode="_(* #,##0.00_);_(* \(#,##0.00\);_(* &quot;-&quot;??_);_(@_)">
                  <c:v>149956.54999999999</c:v>
                </c:pt>
                <c:pt idx="9" formatCode="_(* #,##0.00_);_(* \(#,##0.00\);_(* &quot;-&quot;??_);_(@_)">
                  <c:v>135505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88320"/>
        <c:axId val="22098688"/>
        <c:axId val="0"/>
      </c:bar3DChart>
      <c:catAx>
        <c:axId val="22088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098688"/>
        <c:crosses val="autoZero"/>
        <c:auto val="1"/>
        <c:lblAlgn val="ctr"/>
        <c:lblOffset val="100"/>
        <c:noMultiLvlLbl val="0"/>
      </c:catAx>
      <c:valAx>
        <c:axId val="22098688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08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978190230584"/>
          <c:y val="2.7715174504420143E-2"/>
          <c:w val="0.6272606878488427"/>
          <c:h val="0.9175809830653737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1.4955753931920701E-2"/>
                  <c:y val="4.6949823392878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caries of dentine</c:v>
                </c:pt>
                <c:pt idx="2">
                  <c:v>Essential (primary) hypertension</c:v>
                </c:pt>
                <c:pt idx="3">
                  <c:v>loss of teeth due to accident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#,##0_);\(#,##0\)</c:formatCode>
                <c:ptCount val="10"/>
                <c:pt idx="0">
                  <c:v>969</c:v>
                </c:pt>
                <c:pt idx="1">
                  <c:v>292</c:v>
                </c:pt>
                <c:pt idx="2" formatCode="_(* #,##0_);_(* \(#,##0\);_(* &quot;-&quot;??_);_(@_)">
                  <c:v>1550</c:v>
                </c:pt>
                <c:pt idx="3">
                  <c:v>194</c:v>
                </c:pt>
                <c:pt idx="4">
                  <c:v>228</c:v>
                </c:pt>
                <c:pt idx="5">
                  <c:v>373</c:v>
                </c:pt>
                <c:pt idx="6" formatCode="_(* #,##0_);_(* \(#,##0\);_(* &quot;-&quot;??_);_(@_)">
                  <c:v>434</c:v>
                </c:pt>
                <c:pt idx="7" formatCode="_(* #,##0_);_(* \(#,##0\);_(* &quot;-&quot;??_);_(@_)">
                  <c:v>1289</c:v>
                </c:pt>
                <c:pt idx="8" formatCode="_(* #,##0_);_(* \(#,##0\);_(* &quot;-&quot;??_);_(@_)">
                  <c:v>1181</c:v>
                </c:pt>
                <c:pt idx="9" formatCode="_(* #,##0_);_(* \(#,##0\);_(* &quot;-&quot;??_);_(@_)">
                  <c:v>1133</c:v>
                </c:pt>
              </c:numCache>
            </c:numRef>
          </c:val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caries of dentine</c:v>
                </c:pt>
                <c:pt idx="2">
                  <c:v>Essential (primary) hypertension</c:v>
                </c:pt>
                <c:pt idx="3">
                  <c:v>loss of teeth due to accident</c:v>
                </c:pt>
                <c:pt idx="4">
                  <c:v>Asthma, unspecified</c:v>
                </c:pt>
                <c:pt idx="5">
                  <c:v>necrosis of pulp</c:v>
                </c:pt>
                <c:pt idx="6">
                  <c:v>muscle strain</c:v>
                </c:pt>
                <c:pt idx="7">
                  <c:v>ลมปลายปัตคาดสัญญาณ 3 หลัง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_(* #,##0.00_);_(* \(#,##0.00\);_(* "-"??_);_(@_)</c:formatCode>
                <c:ptCount val="10"/>
                <c:pt idx="0">
                  <c:v>1131.1600000000001</c:v>
                </c:pt>
                <c:pt idx="1">
                  <c:v>995.65</c:v>
                </c:pt>
                <c:pt idx="2">
                  <c:v>746.62</c:v>
                </c:pt>
                <c:pt idx="3">
                  <c:v>698.47</c:v>
                </c:pt>
                <c:pt idx="4">
                  <c:v>657.7</c:v>
                </c:pt>
                <c:pt idx="5">
                  <c:v>459.1</c:v>
                </c:pt>
                <c:pt idx="6">
                  <c:v>373.04</c:v>
                </c:pt>
                <c:pt idx="7">
                  <c:v>313.49</c:v>
                </c:pt>
                <c:pt idx="8">
                  <c:v>189.76</c:v>
                </c:pt>
                <c:pt idx="9">
                  <c:v>156.91999999999999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63712"/>
        <c:axId val="22965248"/>
        <c:axId val="0"/>
      </c:bar3DChart>
      <c:catAx>
        <c:axId val="22963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965248"/>
        <c:crosses val="autoZero"/>
        <c:auto val="1"/>
        <c:lblAlgn val="ctr"/>
        <c:lblOffset val="100"/>
        <c:noMultiLvlLbl val="0"/>
      </c:catAx>
      <c:valAx>
        <c:axId val="2296524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96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10191001393155"/>
          <c:y val="0.41571134953259159"/>
          <c:w val="0.13289808998606842"/>
          <c:h val="0.10810782928880917"/>
        </c:manualLayout>
      </c:layout>
      <c:overlay val="0"/>
      <c:txPr>
        <a:bodyPr/>
        <a:lstStyle/>
        <a:p>
          <a:pPr>
            <a:defRPr sz="105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Gastroenteritis</c:v>
                </c:pt>
                <c:pt idx="2">
                  <c:v>Asthma, unspecified</c:v>
                </c:pt>
                <c:pt idx="3">
                  <c:v>Pneumonia, unspecifide</c:v>
                </c:pt>
                <c:pt idx="4">
                  <c:v>Acute pharyngitis </c:v>
                </c:pt>
                <c:pt idx="5">
                  <c:v>Acute nasopharyngitis (common cold)</c:v>
                </c:pt>
                <c:pt idx="6">
                  <c:v>Congestive heart failure</c:v>
                </c:pt>
                <c:pt idx="7">
                  <c:v>Diabetes Millitus</c:v>
                </c:pt>
                <c:pt idx="8">
                  <c:v>Acute bronchitis</c:v>
                </c:pt>
                <c:pt idx="9">
                  <c:v>Hypertension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435268.15</c:v>
                </c:pt>
                <c:pt idx="1">
                  <c:v>246758.83</c:v>
                </c:pt>
                <c:pt idx="2">
                  <c:v>219873.35</c:v>
                </c:pt>
                <c:pt idx="3">
                  <c:v>216146</c:v>
                </c:pt>
                <c:pt idx="4">
                  <c:v>188449.2</c:v>
                </c:pt>
                <c:pt idx="5">
                  <c:v>166225.35</c:v>
                </c:pt>
                <c:pt idx="6">
                  <c:v>136362.65</c:v>
                </c:pt>
                <c:pt idx="7">
                  <c:v>98556.85</c:v>
                </c:pt>
                <c:pt idx="8">
                  <c:v>72152.149999999994</c:v>
                </c:pt>
                <c:pt idx="9">
                  <c:v>63539.5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78848"/>
        <c:axId val="22976000"/>
        <c:axId val="0"/>
      </c:bar3DChart>
      <c:catAx>
        <c:axId val="22878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976000"/>
        <c:crosses val="autoZero"/>
        <c:auto val="1"/>
        <c:lblAlgn val="ctr"/>
        <c:lblOffset val="100"/>
        <c:noMultiLvlLbl val="0"/>
      </c:catAx>
      <c:valAx>
        <c:axId val="22976000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878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Congestive heart failure</c:v>
                </c:pt>
                <c:pt idx="2">
                  <c:v>Acute pharyngitis </c:v>
                </c:pt>
                <c:pt idx="3">
                  <c:v>COPD with AE</c:v>
                </c:pt>
                <c:pt idx="4">
                  <c:v>Asthma, unspecified</c:v>
                </c:pt>
                <c:pt idx="5">
                  <c:v>Acute bronchitis</c:v>
                </c:pt>
                <c:pt idx="6">
                  <c:v>Hypertension</c:v>
                </c:pt>
                <c:pt idx="7">
                  <c:v>Acute nasopharyngitis (common cold)</c:v>
                </c:pt>
                <c:pt idx="8">
                  <c:v>Gastroenteritis</c:v>
                </c:pt>
                <c:pt idx="9">
                  <c:v>Diabetes Millitus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18</c:v>
                </c:pt>
                <c:pt idx="1">
                  <c:v>18</c:v>
                </c:pt>
                <c:pt idx="2" formatCode="General">
                  <c:v>25</c:v>
                </c:pt>
                <c:pt idx="3">
                  <c:v>60</c:v>
                </c:pt>
                <c:pt idx="4">
                  <c:v>38</c:v>
                </c:pt>
                <c:pt idx="5">
                  <c:v>13</c:v>
                </c:pt>
                <c:pt idx="6">
                  <c:v>12</c:v>
                </c:pt>
                <c:pt idx="7">
                  <c:v>34</c:v>
                </c:pt>
                <c:pt idx="8">
                  <c:v>24</c:v>
                </c:pt>
                <c:pt idx="9">
                  <c:v>54</c:v>
                </c:pt>
              </c:numCache>
            </c:numRef>
          </c:val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Congestive heart failure</c:v>
                </c:pt>
                <c:pt idx="2">
                  <c:v>Acute pharyngitis </c:v>
                </c:pt>
                <c:pt idx="3">
                  <c:v>COPD with AE</c:v>
                </c:pt>
                <c:pt idx="4">
                  <c:v>Asthma, unspecified</c:v>
                </c:pt>
                <c:pt idx="5">
                  <c:v>Acute bronchitis</c:v>
                </c:pt>
                <c:pt idx="6">
                  <c:v>Hypertension</c:v>
                </c:pt>
                <c:pt idx="7">
                  <c:v>Acute nasopharyngitis (common cold)</c:v>
                </c:pt>
                <c:pt idx="8">
                  <c:v>Gastroenteritis</c:v>
                </c:pt>
                <c:pt idx="9">
                  <c:v>Diabetes Millitus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12008.11</c:v>
                </c:pt>
                <c:pt idx="1">
                  <c:v>7575.7</c:v>
                </c:pt>
                <c:pt idx="2">
                  <c:v>7537.96</c:v>
                </c:pt>
                <c:pt idx="3">
                  <c:v>7254.46</c:v>
                </c:pt>
                <c:pt idx="4">
                  <c:v>5786.14</c:v>
                </c:pt>
                <c:pt idx="5">
                  <c:v>5550.16</c:v>
                </c:pt>
                <c:pt idx="6">
                  <c:v>5294.95</c:v>
                </c:pt>
                <c:pt idx="7">
                  <c:v>4888.9799999999996</c:v>
                </c:pt>
                <c:pt idx="8">
                  <c:v>4569.6000000000004</c:v>
                </c:pt>
                <c:pt idx="9">
                  <c:v>4106.53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95296"/>
        <c:axId val="40696832"/>
        <c:axId val="0"/>
      </c:bar3DChart>
      <c:catAx>
        <c:axId val="40695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40696832"/>
        <c:crosses val="autoZero"/>
        <c:auto val="1"/>
        <c:lblAlgn val="ctr"/>
        <c:lblOffset val="100"/>
        <c:noMultiLvlLbl val="0"/>
      </c:catAx>
      <c:valAx>
        <c:axId val="40696832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4069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นอกแยกสิทธิ!$B$2:$D$2</c:f>
              <c:numCache>
                <c:formatCode>_-* #,##0_-;\-* #,##0_-;_-* "-"??_-;_-@_-</c:formatCode>
                <c:ptCount val="3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C6-4620-BC97-5B5E387B4A16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นอกแยกสิทธิ!$B$3:$D$3</c:f>
              <c:numCache>
                <c:formatCode>_-* #,##0_-;\-* #,##0_-;_-* "-"??_-;_-@_-</c:formatCode>
                <c:ptCount val="3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C6-4620-BC97-5B5E387B4A16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นอกแยกสิทธิ!$B$4:$D$4</c:f>
              <c:numCache>
                <c:formatCode>_-* #,##0_-;\-* #,##0_-;_-* "-"??_-;_-@_-</c:formatCode>
                <c:ptCount val="3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C6-4620-BC97-5B5E387B4A16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นอกแยกสิทธิ!$B$5:$D$5</c:f>
              <c:numCache>
                <c:formatCode>General</c:formatCode>
                <c:ptCount val="3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C6-4620-BC97-5B5E387B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90816"/>
        <c:axId val="94513024"/>
      </c:lineChart>
      <c:catAx>
        <c:axId val="866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4513024"/>
        <c:crosses val="autoZero"/>
        <c:auto val="1"/>
        <c:lblAlgn val="ctr"/>
        <c:lblOffset val="100"/>
        <c:noMultiLvlLbl val="0"/>
      </c:catAx>
      <c:valAx>
        <c:axId val="9451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86690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ผป.ใน!$B$1:$D$1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ผป.ใน!$B$2:$D$2</c:f>
              <c:numCache>
                <c:formatCode>General</c:formatCode>
                <c:ptCount val="3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82-4A4D-8E52-3C3E06C8B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52064"/>
        <c:axId val="28988160"/>
      </c:lineChart>
      <c:catAx>
        <c:axId val="289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8988160"/>
        <c:crosses val="autoZero"/>
        <c:auto val="1"/>
        <c:lblAlgn val="ctr"/>
        <c:lblOffset val="100"/>
        <c:noMultiLvlLbl val="0"/>
      </c:catAx>
      <c:valAx>
        <c:axId val="28988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1">
                <a:cs typeface="+mj-cs"/>
              </a:defRPr>
            </a:pPr>
            <a:endParaRPr lang="th-TH"/>
          </a:p>
        </c:txPr>
        <c:crossAx val="2895206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ในแยกสิทธิ!$B$2:$D$2</c:f>
              <c:numCache>
                <c:formatCode>General</c:formatCode>
                <c:ptCount val="3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7B-4856-9A00-0C5FF6E49A15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ในแยกสิทธิ!$B$3:$D$3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7B-4856-9A00-0C5FF6E49A15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ในแยกสิทธิ!$B$4:$D$4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7B-4856-9A00-0C5FF6E49A15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ในแยกสิทธิ!$B$5:$D$5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7B-4856-9A00-0C5FF6E49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26368"/>
        <c:axId val="77228288"/>
      </c:lineChart>
      <c:catAx>
        <c:axId val="772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77228288"/>
        <c:crosses val="autoZero"/>
        <c:auto val="1"/>
        <c:lblAlgn val="ctr"/>
        <c:lblOffset val="100"/>
        <c:noMultiLvlLbl val="0"/>
      </c:catAx>
      <c:valAx>
        <c:axId val="7722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77226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Muscle strain</c:v>
                </c:pt>
                <c:pt idx="5">
                  <c:v>Necrosis of pulp</c:v>
                </c:pt>
                <c:pt idx="6">
                  <c:v>Dyspepsia</c:v>
                </c:pt>
                <c:pt idx="7">
                  <c:v>Dizziness and giddiness</c:v>
                </c:pt>
                <c:pt idx="8">
                  <c:v>Caries of dentine</c:v>
                </c:pt>
                <c:pt idx="9">
                  <c:v>Fever,unspecifide</c:v>
                </c:pt>
              </c:strCache>
            </c:strRef>
          </c:cat>
          <c:val>
            <c:numRef>
              <c:f>นอก!$B$2:$B$11</c:f>
              <c:numCache>
                <c:formatCode>#,##0_);\(#,##0\)</c:formatCode>
                <c:ptCount val="10"/>
                <c:pt idx="0" formatCode="_(* #,##0_);_(* \(#,##0\);_(* &quot;-&quot;??_);_(@_)">
                  <c:v>1550</c:v>
                </c:pt>
                <c:pt idx="1">
                  <c:v>1289</c:v>
                </c:pt>
                <c:pt idx="2">
                  <c:v>969</c:v>
                </c:pt>
                <c:pt idx="3" formatCode="_(* #,##0_);_(* \(#,##0\);_(* &quot;-&quot;??_);_(@_)">
                  <c:v>445</c:v>
                </c:pt>
                <c:pt idx="4" formatCode="_(* #,##0_);_(* \(#,##0\);_(* &quot;-&quot;??_);_(@_)">
                  <c:v>434</c:v>
                </c:pt>
                <c:pt idx="5" formatCode="_(* #,##0_);_(* \(#,##0\);_(* &quot;-&quot;??_);_(@_)">
                  <c:v>373</c:v>
                </c:pt>
                <c:pt idx="6">
                  <c:v>341</c:v>
                </c:pt>
                <c:pt idx="7">
                  <c:v>316</c:v>
                </c:pt>
                <c:pt idx="8">
                  <c:v>292</c:v>
                </c:pt>
                <c:pt idx="9">
                  <c:v>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769600"/>
        <c:axId val="21783680"/>
        <c:axId val="0"/>
      </c:bar3DChart>
      <c:catAx>
        <c:axId val="217696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783680"/>
        <c:crosses val="autoZero"/>
        <c:auto val="1"/>
        <c:lblAlgn val="ctr"/>
        <c:lblOffset val="100"/>
        <c:noMultiLvlLbl val="0"/>
      </c:catAx>
      <c:valAx>
        <c:axId val="2178368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76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ใน!$B$1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Acute nasopharyngitis (common cold)</c:v>
                </c:pt>
                <c:pt idx="3">
                  <c:v>Asthma, unspecifide</c:v>
                </c:pt>
                <c:pt idx="4">
                  <c:v>Acute pharyngitis </c:v>
                </c:pt>
                <c:pt idx="5">
                  <c:v>Diabetes Millitus</c:v>
                </c:pt>
                <c:pt idx="6">
                  <c:v>Pneumonia, unspecified</c:v>
                </c:pt>
                <c:pt idx="7">
                  <c:v>Pain localized to upper abdomen</c:v>
                </c:pt>
                <c:pt idx="8">
                  <c:v>Malaise and fatigue</c:v>
                </c:pt>
                <c:pt idx="9">
                  <c:v>Fever, unspecified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50</c:v>
                </c:pt>
                <c:pt idx="1">
                  <c:v>41</c:v>
                </c:pt>
                <c:pt idx="2">
                  <c:v>23</c:v>
                </c:pt>
                <c:pt idx="3">
                  <c:v>21</c:v>
                </c:pt>
                <c:pt idx="4">
                  <c:v>17</c:v>
                </c:pt>
                <c:pt idx="5">
                  <c:v>17</c:v>
                </c:pt>
                <c:pt idx="6">
                  <c:v>14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76736"/>
        <c:axId val="21878656"/>
        <c:axId val="0"/>
      </c:bar3DChart>
      <c:catAx>
        <c:axId val="21876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878656"/>
        <c:crosses val="autoZero"/>
        <c:auto val="1"/>
        <c:lblAlgn val="ctr"/>
        <c:lblOffset val="100"/>
        <c:noMultiLvlLbl val="0"/>
      </c:catAx>
      <c:valAx>
        <c:axId val="2187865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187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65.62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9C-45F4-B829-295E8C5E0C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43520"/>
        <c:axId val="82845056"/>
      </c:lineChart>
      <c:catAx>
        <c:axId val="828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2845056"/>
        <c:crosses val="autoZero"/>
        <c:auto val="1"/>
        <c:lblAlgn val="ctr"/>
        <c:lblOffset val="100"/>
        <c:noMultiLvlLbl val="0"/>
      </c:catAx>
      <c:valAx>
        <c:axId val="82845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2843520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6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อัตราครองเตียง!$B$1:$D$1</c:f>
              <c:strCache>
                <c:ptCount val="3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</c:strCache>
            </c:strRef>
          </c:cat>
          <c:val>
            <c:numRef>
              <c:f>อัตราครองเตียง!$B$2:$D$2</c:f>
              <c:numCache>
                <c:formatCode>0.00</c:formatCode>
                <c:ptCount val="3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7939072"/>
        <c:axId val="77942144"/>
      </c:lineChart>
      <c:catAx>
        <c:axId val="7793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7942144"/>
        <c:crosses val="autoZero"/>
        <c:auto val="1"/>
        <c:lblAlgn val="ctr"/>
        <c:lblOffset val="100"/>
        <c:noMultiLvlLbl val="0"/>
      </c:catAx>
      <c:valAx>
        <c:axId val="779421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79390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dk1"/>
                    </a:solidFill>
                    <a:latin typeface="Angsana New" pitchFamily="18" charset="-34"/>
                    <a:ea typeface="+mn-ea"/>
                    <a:cs typeface="Angsana New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365.32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6F-4CA9-8E68-79DBD545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10272"/>
        <c:axId val="114739840"/>
      </c:lineChart>
      <c:catAx>
        <c:axId val="1135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14739840"/>
        <c:crosses val="autoZero"/>
        <c:auto val="1"/>
        <c:lblAlgn val="ctr"/>
        <c:lblOffset val="100"/>
        <c:noMultiLvlLbl val="0"/>
      </c:catAx>
      <c:valAx>
        <c:axId val="114739840"/>
        <c:scaling>
          <c:orientation val="minMax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11351027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03/02/66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3.xml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อันดับโรคผู้ป่วยใน เดือน ตุลาคม </a:t>
            </a:r>
            <a:r>
              <a:rPr lang="th-TH" sz="3200" b="1" dirty="0" smtClean="0">
                <a:cs typeface="+mj-cs"/>
              </a:rPr>
              <a:t>2565 </a:t>
            </a:r>
            <a:r>
              <a:rPr lang="th-TH" sz="3200" b="1" smtClean="0">
                <a:cs typeface="+mj-cs"/>
              </a:rPr>
              <a:t>– </a:t>
            </a:r>
            <a:r>
              <a:rPr lang="th-TH" sz="3200" b="1" smtClean="0">
                <a:cs typeface="+mj-cs"/>
              </a:rPr>
              <a:t>ธันวาคม </a:t>
            </a:r>
            <a:r>
              <a:rPr lang="th-TH" sz="3200" b="1" dirty="0" smtClean="0">
                <a:cs typeface="+mj-cs"/>
              </a:rPr>
              <a:t>2565</a:t>
            </a:r>
            <a:endParaRPr lang="th-TH" sz="3200" b="1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034974"/>
              </p:ext>
            </p:extLst>
          </p:nvPr>
        </p:nvGraphicFramePr>
        <p:xfrm>
          <a:off x="683568" y="1556792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44781" y="1700808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1F799518-36B4-4951-A8F0-A7F0C6EBED5B}"/>
              </a:ext>
            </a:extLst>
          </p:cNvPr>
          <p:cNvSpPr txBox="1"/>
          <p:nvPr/>
        </p:nvSpPr>
        <p:spPr>
          <a:xfrm>
            <a:off x="1619672" y="60212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C76B3AA2-386B-44FF-A783-3F5CD163A43E}"/>
              </a:ext>
            </a:extLst>
          </p:cNvPr>
          <p:cNvSpPr txBox="1"/>
          <p:nvPr/>
        </p:nvSpPr>
        <p:spPr>
          <a:xfrm>
            <a:off x="5489762" y="201528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66</a:t>
            </a:r>
            <a:endParaRPr lang="en-US" dirty="0"/>
          </a:p>
        </p:txBody>
      </p:sp>
      <p:graphicFrame>
        <p:nvGraphicFramePr>
          <p:cNvPr id="13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324B6CF-0EF3-456A-97C9-6C4A4B097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808111"/>
              </p:ext>
            </p:extLst>
          </p:nvPr>
        </p:nvGraphicFramePr>
        <p:xfrm>
          <a:off x="611560" y="1844824"/>
          <a:ext cx="439035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แผนภูมิ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210963"/>
              </p:ext>
            </p:extLst>
          </p:nvPr>
        </p:nvGraphicFramePr>
        <p:xfrm>
          <a:off x="5076056" y="2636912"/>
          <a:ext cx="381206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1115719" y="3212976"/>
            <a:ext cx="36749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5724128" y="2852936"/>
            <a:ext cx="29626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69E2AE40-B5FA-4E58-A2EB-F15B2AB1B8F6}"/>
              </a:ext>
            </a:extLst>
          </p:cNvPr>
          <p:cNvSpPr txBox="1"/>
          <p:nvPr/>
        </p:nvSpPr>
        <p:spPr>
          <a:xfrm>
            <a:off x="1763688" y="60051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282B398-BBFC-45EA-A1FF-7531C20340A5}"/>
              </a:ext>
            </a:extLst>
          </p:cNvPr>
          <p:cNvSpPr txBox="1"/>
          <p:nvPr/>
        </p:nvSpPr>
        <p:spPr>
          <a:xfrm>
            <a:off x="5414328" y="1734309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</a:t>
            </a:r>
            <a:r>
              <a:rPr lang="th-TH" dirty="0" smtClean="0"/>
              <a:t>66</a:t>
            </a:r>
            <a:endParaRPr lang="en-US" dirty="0"/>
          </a:p>
        </p:txBody>
      </p:sp>
      <p:graphicFrame>
        <p:nvGraphicFramePr>
          <p:cNvPr id="16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3A6834-1F50-4D8B-A2E3-AD0629E6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285382"/>
              </p:ext>
            </p:extLst>
          </p:nvPr>
        </p:nvGraphicFramePr>
        <p:xfrm>
          <a:off x="860766" y="1668634"/>
          <a:ext cx="3999266" cy="420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948D312-74A5-4E4C-841B-72FFB2B61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821749"/>
              </p:ext>
            </p:extLst>
          </p:nvPr>
        </p:nvGraphicFramePr>
        <p:xfrm>
          <a:off x="5001919" y="2257529"/>
          <a:ext cx="3886200" cy="427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</a:t>
            </a:r>
            <a:r>
              <a:rPr lang="th-TH" sz="3600" b="1" dirty="0" smtClean="0">
                <a:cs typeface="+mj-cs"/>
              </a:rPr>
              <a:t>2565 </a:t>
            </a:r>
            <a:r>
              <a:rPr lang="th-TH" sz="3600" b="1" dirty="0">
                <a:cs typeface="+mj-cs"/>
              </a:rPr>
              <a:t>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ธันวาคม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382424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13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311F1C1-4431-49F8-B739-ABF187026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08604"/>
              </p:ext>
            </p:extLst>
          </p:nvPr>
        </p:nvGraphicFramePr>
        <p:xfrm>
          <a:off x="323528" y="1636044"/>
          <a:ext cx="46696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6EC22DD-6191-412E-B182-C2D4E0E7B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746724"/>
              </p:ext>
            </p:extLst>
          </p:nvPr>
        </p:nvGraphicFramePr>
        <p:xfrm>
          <a:off x="5076056" y="2159263"/>
          <a:ext cx="3851920" cy="431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075" y="802556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65 –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80100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28482"/>
              </p:ext>
            </p:extLst>
          </p:nvPr>
        </p:nvGraphicFramePr>
        <p:xfrm>
          <a:off x="661075" y="1484784"/>
          <a:ext cx="82314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 –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377199"/>
              </p:ext>
            </p:extLst>
          </p:nvPr>
        </p:nvGraphicFramePr>
        <p:xfrm>
          <a:off x="544781" y="1331337"/>
          <a:ext cx="8491715" cy="541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65 –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54921"/>
              </p:ext>
            </p:extLst>
          </p:nvPr>
        </p:nvGraphicFramePr>
        <p:xfrm>
          <a:off x="611560" y="1412776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 –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65 (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เฉลี่ยจำนวนเงิน/ครั้ง)</a:t>
            </a:r>
          </a:p>
        </p:txBody>
      </p:sp>
      <p:graphicFrame>
        <p:nvGraphicFramePr>
          <p:cNvPr id="13" name="แผนภูมิ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443085"/>
              </p:ext>
            </p:extLst>
          </p:nvPr>
        </p:nvGraphicFramePr>
        <p:xfrm>
          <a:off x="563290" y="1360753"/>
          <a:ext cx="8473205" cy="53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</a:t>
            </a:r>
            <a:r>
              <a:rPr lang="th-TH" sz="36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ธค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65</a:t>
            </a:r>
            <a:endParaRPr lang="th-TH" sz="36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4FC2D80-815A-4CD7-839D-75C009E7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8020"/>
              </p:ext>
            </p:extLst>
          </p:nvPr>
        </p:nvGraphicFramePr>
        <p:xfrm>
          <a:off x="755576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</a:t>
            </a:r>
            <a:r>
              <a:rPr lang="th-TH" sz="3600" b="1" dirty="0" smtClean="0">
                <a:cs typeface="+mj-cs"/>
              </a:rPr>
              <a:t>65-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ธค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20DBD01C-9E4B-4376-9187-E8E63786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014510"/>
              </p:ext>
            </p:extLst>
          </p:nvPr>
        </p:nvGraphicFramePr>
        <p:xfrm>
          <a:off x="827584" y="1556792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 </a:t>
            </a:r>
            <a:r>
              <a:rPr lang="th-TH" sz="3600" b="1" dirty="0" smtClean="0">
                <a:cs typeface="+mj-cs"/>
              </a:rPr>
              <a:t>65 – 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ธค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598078D-5D77-474D-BFB5-6D1A0584E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60006"/>
              </p:ext>
            </p:extLst>
          </p:nvPr>
        </p:nvGraphicFramePr>
        <p:xfrm>
          <a:off x="755576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</a:t>
            </a:r>
            <a:r>
              <a:rPr lang="th-TH" sz="32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6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5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 err="1" smtClean="0">
                <a:latin typeface="Angsana New" panose="02020603050405020304" pitchFamily="18" charset="-34"/>
                <a:cs typeface="+mj-cs"/>
              </a:rPr>
              <a:t>ธค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65</a:t>
            </a:r>
            <a:endParaRPr lang="th-TH" sz="3200" b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8D330C9-B477-4CA3-AE56-AFA0DF0D0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906134"/>
              </p:ext>
            </p:extLst>
          </p:nvPr>
        </p:nvGraphicFramePr>
        <p:xfrm>
          <a:off x="755576" y="155679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สาเหตุการตาย เดือน ตุลาคม </a:t>
            </a:r>
            <a:r>
              <a:rPr lang="th-TH" sz="3600" b="1" dirty="0" smtClean="0">
                <a:cs typeface="+mj-cs"/>
              </a:rPr>
              <a:t>2565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ธันวาคม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2565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5792"/>
            <a:ext cx="8491714" cy="5328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3250"/>
              </p:ext>
            </p:extLst>
          </p:nvPr>
        </p:nvGraphicFramePr>
        <p:xfrm>
          <a:off x="616787" y="1340584"/>
          <a:ext cx="8275692" cy="47201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86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/>
                <a:gridCol w="1746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6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4215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ประจำเดือนธันวาคม</a:t>
                      </a:r>
                      <a:endParaRPr lang="th-TH" sz="16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  <a:endParaRPr lang="th-TH" sz="16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15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</a:tr>
              <a:tr h="33539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22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15.00</a:t>
                      </a:r>
                      <a:endParaRPr lang="en-US" sz="1400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8518782"/>
                  </a:ext>
                </a:extLst>
              </a:tr>
              <a:tr h="375393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78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63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heart disease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922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Hemorrage</a:t>
                      </a: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hypovolemic shock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922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6722574"/>
                  </a:ext>
                </a:extLst>
              </a:tr>
              <a:tr h="312922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922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52420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5.00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8570BB-5D37-4D7F-9D0D-7D5B196D6B9A}"/>
              </a:ext>
            </a:extLst>
          </p:cNvPr>
          <p:cNvSpPr txBox="1"/>
          <p:nvPr/>
        </p:nvSpPr>
        <p:spPr>
          <a:xfrm>
            <a:off x="611560" y="6060757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</a:t>
            </a:r>
            <a:r>
              <a:rPr lang="th-TH" sz="3200" b="1" dirty="0" smtClean="0">
                <a:cs typeface="+mj-cs"/>
              </a:rPr>
              <a:t>2565 – </a:t>
            </a:r>
            <a:r>
              <a:rPr lang="th-TH" sz="3200" b="1" dirty="0" smtClean="0">
                <a:cs typeface="+mj-cs"/>
              </a:rPr>
              <a:t>ธันวาคม </a:t>
            </a:r>
            <a:r>
              <a:rPr lang="th-TH" sz="3200" b="1" dirty="0" smtClean="0">
                <a:cs typeface="+mj-cs"/>
              </a:rPr>
              <a:t>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76424"/>
              </p:ext>
            </p:extLst>
          </p:nvPr>
        </p:nvGraphicFramePr>
        <p:xfrm>
          <a:off x="830198" y="1590604"/>
          <a:ext cx="7920880" cy="49505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9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30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99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จำนวน/ราย (</a:t>
                      </a:r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,</a:t>
                      </a:r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259</a:t>
                      </a:r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Hypertension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87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6.91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090405"/>
                  </a:ext>
                </a:extLst>
              </a:tr>
              <a:tr h="43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Cerebral infarction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3.81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Diabetes mellitus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31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2.46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Abdominal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29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2.30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421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Angsana New" pitchFamily="18" charset="-34"/>
                          <a:cs typeface="Angsana New" pitchFamily="18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1.98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Cataract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1.82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Localized swelling , mass and lump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22</a:t>
                      </a:r>
                      <a:endParaRPr lang="en-US" sz="1600" b="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1.74</a:t>
                      </a:r>
                      <a:endParaRPr lang="en-US" sz="1600" b="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Chest pain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1.42</a:t>
                      </a:r>
                      <a:endParaRPr lang="en-US" sz="1600" b="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421884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Seguelae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of other accident</a:t>
                      </a:r>
                      <a:endParaRPr kumimoji="0" lang="th-TH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1.27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ngsana New" pitchFamily="18" charset="-34"/>
                          <a:cs typeface="Angsana New" pitchFamily="18" charset="-34"/>
                        </a:rPr>
                        <a:t>Old 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1.27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</a:t>
            </a:r>
            <a:r>
              <a:rPr lang="th-TH" sz="3200" b="1" dirty="0" smtClean="0">
                <a:cs typeface="+mj-cs"/>
              </a:rPr>
              <a:t>ตุลาคม 2565 – </a:t>
            </a:r>
            <a:r>
              <a:rPr lang="th-TH" sz="3200" b="1" dirty="0" smtClean="0">
                <a:cs typeface="+mj-cs"/>
              </a:rPr>
              <a:t>ธันวาคม</a:t>
            </a:r>
            <a:r>
              <a:rPr lang="th-TH" sz="3200" b="1" dirty="0" smtClean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25820"/>
              </p:ext>
            </p:extLst>
          </p:nvPr>
        </p:nvGraphicFramePr>
        <p:xfrm>
          <a:off x="730293" y="1412780"/>
          <a:ext cx="8018171" cy="50405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5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5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179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จำนวน/ราย</a:t>
                      </a:r>
                      <a:r>
                        <a:rPr lang="en-US" sz="160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n=110)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10.00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COPD with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8 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7.27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Acute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cholecystitis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2.72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612404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Acute renal failure,unspecifide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2.72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Epilepsy, unspecified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ngsana New" pitchFamily="18" charset="-34"/>
                          <a:cs typeface="Angsana New" pitchFamily="18" charset="-34"/>
                        </a:rPr>
                        <a:t>2.72</a:t>
                      </a:r>
                      <a:endParaRPr lang="pt-BR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Urinary tract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2.72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Snake venom toxic effect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1.81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7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Wheezing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1.81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5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Dizziness and giddiness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1.81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Bacterial infection, </a:t>
                      </a:r>
                      <a:r>
                        <a:rPr lang="en-US" sz="1600" dirty="0" err="1" smtClean="0">
                          <a:latin typeface="Angsana New" pitchFamily="18" charset="-34"/>
                          <a:cs typeface="Angsana New" pitchFamily="18" charset="-34"/>
                        </a:rPr>
                        <a:t>unspecifide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ngsana New" pitchFamily="18" charset="-34"/>
                          <a:cs typeface="Angsana New" pitchFamily="18" charset="-34"/>
                        </a:rPr>
                        <a:t>1.81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202" y="744027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อันดับโรคผู้ป่วยนอก เดือน ตุลาคม </a:t>
            </a:r>
            <a:r>
              <a:rPr lang="th-TH" sz="3200" b="1" dirty="0" smtClean="0">
                <a:cs typeface="+mj-cs"/>
              </a:rPr>
              <a:t>2565 – </a:t>
            </a:r>
            <a:r>
              <a:rPr lang="th-TH" sz="3200" b="1" dirty="0" smtClean="0">
                <a:cs typeface="+mj-cs"/>
              </a:rPr>
              <a:t>ธันวาคม </a:t>
            </a:r>
            <a:r>
              <a:rPr lang="th-TH" sz="3200" b="1" dirty="0" smtClean="0">
                <a:cs typeface="+mj-cs"/>
              </a:rPr>
              <a:t>2565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944081"/>
              </p:ext>
            </p:extLst>
          </p:nvPr>
        </p:nvGraphicFramePr>
        <p:xfrm>
          <a:off x="755576" y="1556792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547</Words>
  <Application>Microsoft Office PowerPoint</Application>
  <PresentationFormat>นำเสนอทางหน้าจอ (4:3)</PresentationFormat>
  <Paragraphs>197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xxx</cp:lastModifiedBy>
  <cp:revision>243</cp:revision>
  <dcterms:created xsi:type="dcterms:W3CDTF">2021-02-22T02:20:15Z</dcterms:created>
  <dcterms:modified xsi:type="dcterms:W3CDTF">2023-02-03T08:43:49Z</dcterms:modified>
</cp:coreProperties>
</file>