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3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4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5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8" r:id="rId7"/>
    <p:sldId id="263" r:id="rId8"/>
    <p:sldId id="264" r:id="rId9"/>
    <p:sldId id="265" r:id="rId10"/>
    <p:sldId id="266" r:id="rId11"/>
    <p:sldId id="276" r:id="rId12"/>
    <p:sldId id="280" r:id="rId13"/>
    <p:sldId id="267" r:id="rId14"/>
    <p:sldId id="268" r:id="rId15"/>
    <p:sldId id="285" r:id="rId16"/>
    <p:sldId id="269" r:id="rId17"/>
    <p:sldId id="286" r:id="rId18"/>
    <p:sldId id="270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ลักษณะ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660"/>
  </p:normalViewPr>
  <p:slideViewPr>
    <p:cSldViewPr>
      <p:cViewPr>
        <p:scale>
          <a:sx n="81" d="100"/>
          <a:sy n="81" d="100"/>
        </p:scale>
        <p:origin x="-11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จน.ผปนอก!$A$2</c:f>
              <c:strCache>
                <c:ptCount val="1"/>
                <c:pt idx="0">
                  <c:v>จำนวนครั้งของผู้ป่วยนอกทั้งหมด</c:v>
                </c:pt>
              </c:strCache>
            </c:strRef>
          </c:tx>
          <c:dLbls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จน.ผปนอก!$B$1:$C$1</c:f>
              <c:strCache>
                <c:ptCount val="2"/>
                <c:pt idx="0">
                  <c:v>ตค 65</c:v>
                </c:pt>
                <c:pt idx="1">
                  <c:v>พย 65</c:v>
                </c:pt>
              </c:strCache>
            </c:strRef>
          </c:cat>
          <c:val>
            <c:numRef>
              <c:f>จน.ผปนอก!$B$2:$C$2</c:f>
              <c:numCache>
                <c:formatCode>_-* #,##0_-;\-* #,##0_-;_-* "-"??_-;_-@_-</c:formatCode>
                <c:ptCount val="2"/>
                <c:pt idx="0">
                  <c:v>6939</c:v>
                </c:pt>
                <c:pt idx="1">
                  <c:v>8003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262-4F5A-B78D-F8A86D52D52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726272"/>
        <c:axId val="76728960"/>
      </c:lineChart>
      <c:catAx>
        <c:axId val="7672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6728960"/>
        <c:crosses val="autoZero"/>
        <c:auto val="1"/>
        <c:lblAlgn val="ctr"/>
        <c:lblOffset val="100"/>
        <c:noMultiLvlLbl val="0"/>
      </c:catAx>
      <c:valAx>
        <c:axId val="76728960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6726272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5026246719159"/>
          <c:y val="5.0925925925925923E-2"/>
          <c:w val="0.81140529308836395"/>
          <c:h val="0.84223024205307673"/>
        </c:manualLayout>
      </c:layout>
      <c:lineChart>
        <c:grouping val="standard"/>
        <c:varyColors val="0"/>
        <c:ser>
          <c:idx val="0"/>
          <c:order val="0"/>
          <c:tx>
            <c:strRef>
              <c:f>'sum  Adj Rw'!$A$8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sz="1600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Rw'!$B$7:$F$7</c:f>
              <c:strCache>
                <c:ptCount val="5"/>
                <c:pt idx="0">
                  <c:v>ปีงบฯ 62</c:v>
                </c:pt>
                <c:pt idx="1">
                  <c:v>ปีงบฯ 63</c:v>
                </c:pt>
                <c:pt idx="2">
                  <c:v>ปีงบฯ 64</c:v>
                </c:pt>
                <c:pt idx="3">
                  <c:v>ปีงบฯ 65</c:v>
                </c:pt>
                <c:pt idx="4">
                  <c:v>ปีงบฯ 66</c:v>
                </c:pt>
              </c:strCache>
            </c:strRef>
          </c:cat>
          <c:val>
            <c:numRef>
              <c:f>'sum  Adj Rw'!$B$8:$F$8</c:f>
              <c:numCache>
                <c:formatCode>0.0000</c:formatCode>
                <c:ptCount val="5"/>
                <c:pt idx="0">
                  <c:v>1446</c:v>
                </c:pt>
                <c:pt idx="1">
                  <c:v>1919.15</c:v>
                </c:pt>
                <c:pt idx="2">
                  <c:v>1240.1199999999999</c:v>
                </c:pt>
                <c:pt idx="3">
                  <c:v>1527.13</c:v>
                </c:pt>
                <c:pt idx="4">
                  <c:v>225.28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6F-4CA9-8E68-79DBD5453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27296"/>
        <c:axId val="22762240"/>
      </c:lineChart>
      <c:catAx>
        <c:axId val="2272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>
                <a:cs typeface="+mj-cs"/>
              </a:defRPr>
            </a:pPr>
            <a:endParaRPr lang="th-TH"/>
          </a:p>
        </c:txPr>
        <c:crossAx val="22762240"/>
        <c:crosses val="autoZero"/>
        <c:auto val="1"/>
        <c:lblAlgn val="ctr"/>
        <c:lblOffset val="100"/>
        <c:noMultiLvlLbl val="0"/>
      </c:catAx>
      <c:valAx>
        <c:axId val="22762240"/>
        <c:scaling>
          <c:orientation val="minMax"/>
        </c:scaling>
        <c:delete val="0"/>
        <c:axPos val="l"/>
        <c:majorGridlines/>
        <c:numFmt formatCode="0.00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2727296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bed'!$A$3</c:f>
              <c:strCache>
                <c:ptCount val="1"/>
                <c:pt idx="0">
                  <c:v>active bed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sz="1600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bed'!$B$1:$C$1</c:f>
              <c:strCache>
                <c:ptCount val="2"/>
                <c:pt idx="0">
                  <c:v>ตค 65</c:v>
                </c:pt>
                <c:pt idx="1">
                  <c:v>พย 65</c:v>
                </c:pt>
              </c:strCache>
            </c:strRef>
          </c:cat>
          <c:val>
            <c:numRef>
              <c:f>'CMI+Active bed'!$B$3:$C$3</c:f>
              <c:numCache>
                <c:formatCode>0.00</c:formatCode>
                <c:ptCount val="2"/>
                <c:pt idx="0">
                  <c:v>16.515000000000001</c:v>
                </c:pt>
                <c:pt idx="1">
                  <c:v>21.933000000000003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15-4302-93ED-EA0BCAE8A4B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517824"/>
        <c:axId val="23520768"/>
      </c:lineChart>
      <c:catAx>
        <c:axId val="2351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3520768"/>
        <c:crosses val="autoZero"/>
        <c:auto val="1"/>
        <c:lblAlgn val="ctr"/>
        <c:lblOffset val="100"/>
        <c:noMultiLvlLbl val="0"/>
      </c:catAx>
      <c:valAx>
        <c:axId val="2352076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3517824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bed'!$A$2</c:f>
              <c:strCache>
                <c:ptCount val="1"/>
                <c:pt idx="0">
                  <c:v>CMI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bed'!$B$1:$C$1</c:f>
              <c:strCache>
                <c:ptCount val="2"/>
                <c:pt idx="0">
                  <c:v>ตค 65</c:v>
                </c:pt>
                <c:pt idx="1">
                  <c:v>พย 65</c:v>
                </c:pt>
              </c:strCache>
            </c:strRef>
          </c:cat>
          <c:val>
            <c:numRef>
              <c:f>'CMI+Active bed'!$B$2:$C$2</c:f>
              <c:numCache>
                <c:formatCode>0.0000</c:formatCode>
                <c:ptCount val="2"/>
                <c:pt idx="0">
                  <c:v>0.48</c:v>
                </c:pt>
                <c:pt idx="1">
                  <c:v>0.47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17-4B5D-8F6E-CD87A0927F0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837632"/>
        <c:axId val="76840320"/>
      </c:lineChart>
      <c:catAx>
        <c:axId val="768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76840320"/>
        <c:crosses val="autoZero"/>
        <c:auto val="1"/>
        <c:lblAlgn val="ctr"/>
        <c:lblOffset val="100"/>
        <c:noMultiLvlLbl val="0"/>
      </c:catAx>
      <c:valAx>
        <c:axId val="76840320"/>
        <c:scaling>
          <c:orientation val="minMax"/>
        </c:scaling>
        <c:delete val="0"/>
        <c:axPos val="l"/>
        <c:majorGridlines/>
        <c:numFmt formatCode="0.00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76837632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600">
          <a:latin typeface="Angsana New" pitchFamily="18" charset="-34"/>
          <a:cs typeface="Angsana New" pitchFamily="18" charset="-34"/>
        </a:defRPr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84482305228064"/>
          <c:y val="2.8722007078578575E-2"/>
          <c:w val="0.54107252609037326"/>
          <c:h val="0.87844624406811944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Angsana New" pitchFamily="18" charset="-34"/>
                    <a:ea typeface="+mn-ea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 opd'!$A$13:$A$22</c:f>
              <c:strCache>
                <c:ptCount val="10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ลมปลายปัตคาดสัญญาณ 3 หลัง</c:v>
                </c:pt>
                <c:pt idx="3">
                  <c:v>caries of dentine</c:v>
                </c:pt>
                <c:pt idx="4">
                  <c:v>Follow-up examination after other treatment</c:v>
                </c:pt>
                <c:pt idx="5">
                  <c:v>Attention to surgical dressing and sutures</c:v>
                </c:pt>
                <c:pt idx="6">
                  <c:v>necrosis of pulp</c:v>
                </c:pt>
                <c:pt idx="7">
                  <c:v>muscle strain</c:v>
                </c:pt>
                <c:pt idx="8">
                  <c:v>loss of teeth due to accident</c:v>
                </c:pt>
                <c:pt idx="9">
                  <c:v>Asthma, unspecified</c:v>
                </c:pt>
              </c:strCache>
            </c:strRef>
          </c:cat>
          <c:val>
            <c:numRef>
              <c:f>'chart  opd'!$B$13:$B$22</c:f>
              <c:numCache>
                <c:formatCode>#,##0.00_);\(#,##0.00\)</c:formatCode>
                <c:ptCount val="10"/>
                <c:pt idx="0">
                  <c:v>815072.65</c:v>
                </c:pt>
                <c:pt idx="1">
                  <c:v>743201.35</c:v>
                </c:pt>
                <c:pt idx="2" formatCode="_(* #,##0.00_);_(* \(#,##0.00\);_(* &quot;-&quot;??_);_(@_)">
                  <c:v>295418.5</c:v>
                </c:pt>
                <c:pt idx="3" formatCode="_(* #,##0.00_);_(* \(#,##0.00\);_(* &quot;-&quot;??_);_(@_)">
                  <c:v>216796.25</c:v>
                </c:pt>
                <c:pt idx="4" formatCode="_(* #,##0.00_);_(* \(#,##0.00\);_(* &quot;-&quot;??_);_(@_)">
                  <c:v>148032.82999999999</c:v>
                </c:pt>
                <c:pt idx="5" formatCode="_(* #,##0.00_);_(* \(#,##0.00\);_(* &quot;-&quot;??_);_(@_)">
                  <c:v>124869.85</c:v>
                </c:pt>
                <c:pt idx="6" formatCode="_(* #,##0.00_);_(* \(#,##0.00\);_(* &quot;-&quot;??_);_(@_)">
                  <c:v>122170.75</c:v>
                </c:pt>
                <c:pt idx="7" formatCode="_(* #,##0.00_);_(* \(#,##0.00\);_(* &quot;-&quot;??_);_(@_)">
                  <c:v>110180</c:v>
                </c:pt>
                <c:pt idx="8" formatCode="_(* #,##0.00_);_(* \(#,##0.00\);_(* &quot;-&quot;??_);_(@_)">
                  <c:v>101351.5</c:v>
                </c:pt>
                <c:pt idx="9" formatCode="_(* #,##0.00_);_(* \(#,##0.00\);_(* &quot;-&quot;??_);_(@_)">
                  <c:v>81315.75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663360"/>
        <c:axId val="89664896"/>
        <c:axId val="0"/>
      </c:bar3DChart>
      <c:catAx>
        <c:axId val="896633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>
                <a:cs typeface="+mj-cs"/>
              </a:defRPr>
            </a:pPr>
            <a:endParaRPr lang="th-TH"/>
          </a:p>
        </c:txPr>
        <c:crossAx val="89664896"/>
        <c:crosses val="autoZero"/>
        <c:auto val="1"/>
        <c:lblAlgn val="ctr"/>
        <c:lblOffset val="100"/>
        <c:noMultiLvlLbl val="0"/>
      </c:catAx>
      <c:valAx>
        <c:axId val="89664896"/>
        <c:scaling>
          <c:orientation val="minMax"/>
        </c:scaling>
        <c:delete val="0"/>
        <c:axPos val="b"/>
        <c:majorGridlines/>
        <c:numFmt formatCode="#,##0.00_);\(#,##0.00\)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cs typeface="+mj-cs"/>
              </a:defRPr>
            </a:pPr>
            <a:endParaRPr lang="th-TH"/>
          </a:p>
        </c:txPr>
        <c:crossAx val="89663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'chart  opd'!$B$1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 opd'!$A$2:$A$11</c:f>
              <c:strCache>
                <c:ptCount val="10"/>
                <c:pt idx="0">
                  <c:v>Diabetes millitus (DM)</c:v>
                </c:pt>
                <c:pt idx="1">
                  <c:v>caries of dentine</c:v>
                </c:pt>
                <c:pt idx="2">
                  <c:v>loss of teeth due to accident</c:v>
                </c:pt>
                <c:pt idx="3">
                  <c:v>Essential (primary) hypertension</c:v>
                </c:pt>
                <c:pt idx="4">
                  <c:v>Asthma, unspecified</c:v>
                </c:pt>
                <c:pt idx="5">
                  <c:v>necrosis of pulp</c:v>
                </c:pt>
                <c:pt idx="6">
                  <c:v>muscle strain</c:v>
                </c:pt>
                <c:pt idx="7">
                  <c:v>ลมปลายปัตคาดสัญญาณ 3 หลัง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</c:strCache>
            </c:strRef>
          </c:cat>
          <c:val>
            <c:numRef>
              <c:f>'chart  opd'!$B$2:$B$11</c:f>
              <c:numCache>
                <c:formatCode>#,##0_);\(#,##0\)</c:formatCode>
                <c:ptCount val="10"/>
                <c:pt idx="0">
                  <c:v>635</c:v>
                </c:pt>
                <c:pt idx="1">
                  <c:v>211</c:v>
                </c:pt>
                <c:pt idx="2" formatCode="_(* #,##0_);_(* \(#,##0\);_(* &quot;-&quot;??_);_(@_)">
                  <c:v>139</c:v>
                </c:pt>
                <c:pt idx="3">
                  <c:v>1024</c:v>
                </c:pt>
                <c:pt idx="4">
                  <c:v>129</c:v>
                </c:pt>
                <c:pt idx="5">
                  <c:v>267</c:v>
                </c:pt>
                <c:pt idx="6" formatCode="_(* #,##0_);_(* \(#,##0\);_(* &quot;-&quot;??_);_(@_)">
                  <c:v>297</c:v>
                </c:pt>
                <c:pt idx="7" formatCode="_(* #,##0.00_);_(* \(#,##0.00\);_(* &quot;-&quot;??_);_(@_)">
                  <c:v>953</c:v>
                </c:pt>
                <c:pt idx="8" formatCode="_(* #,##0_);_(* \(#,##0\);_(* &quot;-&quot;??_);_(@_)">
                  <c:v>805</c:v>
                </c:pt>
                <c:pt idx="9" formatCode="_(* #,##0.00_);_(* \(#,##0.00\);_(* &quot;-&quot;??_);_(@_)">
                  <c:v>792</c:v>
                </c:pt>
              </c:numCache>
            </c:numRef>
          </c:val>
        </c:ser>
        <c:ser>
          <c:idx val="1"/>
          <c:order val="1"/>
          <c:tx>
            <c:strRef>
              <c:f>'chart  opd'!$C$1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 opd'!$A$2:$A$11</c:f>
              <c:strCache>
                <c:ptCount val="10"/>
                <c:pt idx="0">
                  <c:v>Diabetes millitus (DM)</c:v>
                </c:pt>
                <c:pt idx="1">
                  <c:v>caries of dentine</c:v>
                </c:pt>
                <c:pt idx="2">
                  <c:v>loss of teeth due to accident</c:v>
                </c:pt>
                <c:pt idx="3">
                  <c:v>Essential (primary) hypertension</c:v>
                </c:pt>
                <c:pt idx="4">
                  <c:v>Asthma, unspecified</c:v>
                </c:pt>
                <c:pt idx="5">
                  <c:v>necrosis of pulp</c:v>
                </c:pt>
                <c:pt idx="6">
                  <c:v>muscle strain</c:v>
                </c:pt>
                <c:pt idx="7">
                  <c:v>ลมปลายปัตคาดสัญญาณ 3 หลัง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</c:strCache>
            </c:strRef>
          </c:cat>
          <c:val>
            <c:numRef>
              <c:f>'chart  opd'!$C$2:$C$11</c:f>
              <c:numCache>
                <c:formatCode>_(* #,##0.00_);_(* \(#,##0.00\);_(* "-"??_);_(@_)</c:formatCode>
                <c:ptCount val="10"/>
                <c:pt idx="0">
                  <c:v>1283.57</c:v>
                </c:pt>
                <c:pt idx="1">
                  <c:v>1027.47</c:v>
                </c:pt>
                <c:pt idx="2">
                  <c:v>729.14</c:v>
                </c:pt>
                <c:pt idx="3">
                  <c:v>725.78</c:v>
                </c:pt>
                <c:pt idx="4">
                  <c:v>630.35</c:v>
                </c:pt>
                <c:pt idx="5">
                  <c:v>370.97</c:v>
                </c:pt>
                <c:pt idx="6">
                  <c:v>370.97</c:v>
                </c:pt>
                <c:pt idx="7">
                  <c:v>309.98</c:v>
                </c:pt>
                <c:pt idx="8">
                  <c:v>183.89</c:v>
                </c:pt>
                <c:pt idx="9">
                  <c:v>157.66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081408"/>
        <c:axId val="32400128"/>
        <c:axId val="0"/>
      </c:bar3DChart>
      <c:catAx>
        <c:axId val="320814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cs typeface="+mj-cs"/>
              </a:defRPr>
            </a:pPr>
            <a:endParaRPr lang="th-TH"/>
          </a:p>
        </c:txPr>
        <c:crossAx val="32400128"/>
        <c:crosses val="autoZero"/>
        <c:auto val="1"/>
        <c:lblAlgn val="ctr"/>
        <c:lblOffset val="100"/>
        <c:noMultiLvlLbl val="0"/>
      </c:catAx>
      <c:valAx>
        <c:axId val="32400128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320814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ใน!$B$1</c:f>
              <c:strCache>
                <c:ptCount val="1"/>
                <c:pt idx="0">
                  <c:v>จำนวน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ใน!$A$2:$A$11</c:f>
              <c:strCache>
                <c:ptCount val="10"/>
                <c:pt idx="0">
                  <c:v>Gastroenteritis</c:v>
                </c:pt>
                <c:pt idx="1">
                  <c:v>COPD with AE</c:v>
                </c:pt>
                <c:pt idx="2">
                  <c:v>Acute nasopharyngitis (common cold)</c:v>
                </c:pt>
                <c:pt idx="3">
                  <c:v>Asthma, unspecifide</c:v>
                </c:pt>
                <c:pt idx="4">
                  <c:v>Acute pharyngitis </c:v>
                </c:pt>
                <c:pt idx="5">
                  <c:v>Diabetes Millitus</c:v>
                </c:pt>
                <c:pt idx="6">
                  <c:v>Pneumonia, unspecified</c:v>
                </c:pt>
                <c:pt idx="7">
                  <c:v>Pain localized to upper abdomen</c:v>
                </c:pt>
                <c:pt idx="8">
                  <c:v>Malaise and fatigue</c:v>
                </c:pt>
                <c:pt idx="9">
                  <c:v>Fever, unspecified</c:v>
                </c:pt>
              </c:strCache>
            </c:strRef>
          </c:cat>
          <c:val>
            <c:numRef>
              <c:f>ใน!$B$2:$B$11</c:f>
              <c:numCache>
                <c:formatCode>#,##0_);\(#,##0\)</c:formatCode>
                <c:ptCount val="10"/>
                <c:pt idx="0">
                  <c:v>50</c:v>
                </c:pt>
                <c:pt idx="1">
                  <c:v>41</c:v>
                </c:pt>
                <c:pt idx="2">
                  <c:v>23</c:v>
                </c:pt>
                <c:pt idx="3">
                  <c:v>21</c:v>
                </c:pt>
                <c:pt idx="4">
                  <c:v>17</c:v>
                </c:pt>
                <c:pt idx="5">
                  <c:v>17</c:v>
                </c:pt>
                <c:pt idx="6">
                  <c:v>14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234176"/>
        <c:axId val="79278848"/>
        <c:axId val="0"/>
      </c:bar3DChart>
      <c:catAx>
        <c:axId val="79234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9278848"/>
        <c:crosses val="autoZero"/>
        <c:auto val="1"/>
        <c:lblAlgn val="ctr"/>
        <c:lblOffset val="100"/>
        <c:noMultiLvlLbl val="0"/>
      </c:catAx>
      <c:valAx>
        <c:axId val="79278848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9234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921701925455934"/>
          <c:y val="2.7324819933935353E-2"/>
          <c:w val="0.73970030827638689"/>
          <c:h val="0.8914169943558697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ipd'!$B$1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ipd'!$A$2:$A$11</c:f>
              <c:strCache>
                <c:ptCount val="10"/>
                <c:pt idx="0">
                  <c:v>Pneumonia, unspecifide</c:v>
                </c:pt>
                <c:pt idx="1">
                  <c:v>Acute pharyngitis </c:v>
                </c:pt>
                <c:pt idx="2">
                  <c:v>Congestive heart failure</c:v>
                </c:pt>
                <c:pt idx="3">
                  <c:v>COPD with AE</c:v>
                </c:pt>
                <c:pt idx="4">
                  <c:v>Hypertension</c:v>
                </c:pt>
                <c:pt idx="5">
                  <c:v>Asthma, unspecified</c:v>
                </c:pt>
                <c:pt idx="6">
                  <c:v>Acute bronchitis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Gastroenteritis</c:v>
                </c:pt>
              </c:strCache>
            </c:strRef>
          </c:cat>
          <c:val>
            <c:numRef>
              <c:f>'chart ipd'!$B$2:$B$11</c:f>
              <c:numCache>
                <c:formatCode>#,##0_);\(#,##0\)</c:formatCode>
                <c:ptCount val="10"/>
                <c:pt idx="0">
                  <c:v>14</c:v>
                </c:pt>
                <c:pt idx="1">
                  <c:v>17</c:v>
                </c:pt>
                <c:pt idx="2" formatCode="General">
                  <c:v>9</c:v>
                </c:pt>
                <c:pt idx="3">
                  <c:v>41</c:v>
                </c:pt>
                <c:pt idx="4">
                  <c:v>9</c:v>
                </c:pt>
                <c:pt idx="5">
                  <c:v>21</c:v>
                </c:pt>
                <c:pt idx="6">
                  <c:v>9</c:v>
                </c:pt>
                <c:pt idx="7">
                  <c:v>23</c:v>
                </c:pt>
                <c:pt idx="8">
                  <c:v>17</c:v>
                </c:pt>
                <c:pt idx="9">
                  <c:v>50</c:v>
                </c:pt>
              </c:numCache>
            </c:numRef>
          </c:val>
        </c:ser>
        <c:ser>
          <c:idx val="1"/>
          <c:order val="1"/>
          <c:tx>
            <c:strRef>
              <c:f>'chart ipd'!$C$1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ipd'!$A$2:$A$11</c:f>
              <c:strCache>
                <c:ptCount val="10"/>
                <c:pt idx="0">
                  <c:v>Pneumonia, unspecifide</c:v>
                </c:pt>
                <c:pt idx="1">
                  <c:v>Acute pharyngitis </c:v>
                </c:pt>
                <c:pt idx="2">
                  <c:v>Congestive heart failure</c:v>
                </c:pt>
                <c:pt idx="3">
                  <c:v>COPD with AE</c:v>
                </c:pt>
                <c:pt idx="4">
                  <c:v>Hypertension</c:v>
                </c:pt>
                <c:pt idx="5">
                  <c:v>Asthma, unspecified</c:v>
                </c:pt>
                <c:pt idx="6">
                  <c:v>Acute bronchitis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Gastroenteritis</c:v>
                </c:pt>
              </c:strCache>
            </c:strRef>
          </c:cat>
          <c:val>
            <c:numRef>
              <c:f>'chart ipd'!$C$2:$C$11</c:f>
              <c:numCache>
                <c:formatCode>_(* #,##0.00_);_(* \(#,##0.00\);_(* "-"??_);_(@_)</c:formatCode>
                <c:ptCount val="10"/>
                <c:pt idx="0">
                  <c:v>13254.33</c:v>
                </c:pt>
                <c:pt idx="1">
                  <c:v>9018.0499999999993</c:v>
                </c:pt>
                <c:pt idx="2">
                  <c:v>7605.86</c:v>
                </c:pt>
                <c:pt idx="3">
                  <c:v>7313.76</c:v>
                </c:pt>
                <c:pt idx="4">
                  <c:v>6386.92</c:v>
                </c:pt>
                <c:pt idx="5">
                  <c:v>5935.85</c:v>
                </c:pt>
                <c:pt idx="6">
                  <c:v>5649.33</c:v>
                </c:pt>
                <c:pt idx="7">
                  <c:v>4862.2</c:v>
                </c:pt>
                <c:pt idx="8">
                  <c:v>3763.03</c:v>
                </c:pt>
                <c:pt idx="9">
                  <c:v>3526.1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424000"/>
        <c:axId val="83425536"/>
        <c:axId val="0"/>
      </c:bar3DChart>
      <c:catAx>
        <c:axId val="834240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83425536"/>
        <c:crosses val="autoZero"/>
        <c:auto val="1"/>
        <c:lblAlgn val="ctr"/>
        <c:lblOffset val="100"/>
        <c:noMultiLvlLbl val="0"/>
      </c:catAx>
      <c:valAx>
        <c:axId val="83425536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83424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นอกแยกสิทธิ!$A$2</c:f>
              <c:strCache>
                <c:ptCount val="1"/>
                <c:pt idx="0">
                  <c:v>จำนวนครั้งของผู้ป่วยนอก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นอกแยกสิทธิ!$B$1:$C$1</c:f>
              <c:strCache>
                <c:ptCount val="2"/>
                <c:pt idx="0">
                  <c:v>ตค 65</c:v>
                </c:pt>
                <c:pt idx="1">
                  <c:v>พย 65</c:v>
                </c:pt>
              </c:strCache>
            </c:strRef>
          </c:cat>
          <c:val>
            <c:numRef>
              <c:f>นอกแยกสิทธิ!$B$2:$C$2</c:f>
              <c:numCache>
                <c:formatCode>_-* #,##0_-;\-* #,##0_-;_-* "-"??_-;_-@_-</c:formatCode>
                <c:ptCount val="2"/>
                <c:pt idx="0">
                  <c:v>4482</c:v>
                </c:pt>
                <c:pt idx="1">
                  <c:v>5167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C6-4620-BC97-5B5E387B4A16}"/>
            </c:ext>
          </c:extLst>
        </c:ser>
        <c:ser>
          <c:idx val="1"/>
          <c:order val="1"/>
          <c:tx>
            <c:strRef>
              <c:f>นอกแยกสิทธิ!$A$3</c:f>
              <c:strCache>
                <c:ptCount val="1"/>
                <c:pt idx="0">
                  <c:v>จำนวนครั้งของผู้ป่วยนอกประกันสังคม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นอกแยกสิทธิ!$B$1:$C$1</c:f>
              <c:strCache>
                <c:ptCount val="2"/>
                <c:pt idx="0">
                  <c:v>ตค 65</c:v>
                </c:pt>
                <c:pt idx="1">
                  <c:v>พย 65</c:v>
                </c:pt>
              </c:strCache>
            </c:strRef>
          </c:cat>
          <c:val>
            <c:numRef>
              <c:f>นอกแยกสิทธิ!$B$3:$C$3</c:f>
              <c:numCache>
                <c:formatCode>_-* #,##0_-;\-* #,##0_-;_-* "-"??_-;_-@_-</c:formatCode>
                <c:ptCount val="2"/>
                <c:pt idx="0">
                  <c:v>422</c:v>
                </c:pt>
                <c:pt idx="1">
                  <c:v>526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1C6-4620-BC97-5B5E387B4A16}"/>
            </c:ext>
          </c:extLst>
        </c:ser>
        <c:ser>
          <c:idx val="2"/>
          <c:order val="2"/>
          <c:tx>
            <c:strRef>
              <c:f>นอกแยกสิทธิ!$A$4</c:f>
              <c:strCache>
                <c:ptCount val="1"/>
                <c:pt idx="0">
                  <c:v>จำนวนครั้งของผู้ป่วยนอกข้าราชการ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นอกแยกสิทธิ!$B$1:$C$1</c:f>
              <c:strCache>
                <c:ptCount val="2"/>
                <c:pt idx="0">
                  <c:v>ตค 65</c:v>
                </c:pt>
                <c:pt idx="1">
                  <c:v>พย 65</c:v>
                </c:pt>
              </c:strCache>
            </c:strRef>
          </c:cat>
          <c:val>
            <c:numRef>
              <c:f>นอกแยกสิทธิ!$B$4:$C$4</c:f>
              <c:numCache>
                <c:formatCode>_-* #,##0_-;\-* #,##0_-;_-* "-"??_-;_-@_-</c:formatCode>
                <c:ptCount val="2"/>
                <c:pt idx="0">
                  <c:v>1418</c:v>
                </c:pt>
                <c:pt idx="1">
                  <c:v>1717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1C6-4620-BC97-5B5E387B4A16}"/>
            </c:ext>
          </c:extLst>
        </c:ser>
        <c:ser>
          <c:idx val="3"/>
          <c:order val="3"/>
          <c:tx>
            <c:strRef>
              <c:f>นอกแยกสิทธิ!$A$5</c:f>
              <c:strCache>
                <c:ptCount val="1"/>
                <c:pt idx="0">
                  <c:v>จำนวนครั้งของผู้ป่วยนอก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นอกแยกสิทธิ!$B$1:$C$1</c:f>
              <c:strCache>
                <c:ptCount val="2"/>
                <c:pt idx="0">
                  <c:v>ตค 65</c:v>
                </c:pt>
                <c:pt idx="1">
                  <c:v>พย 65</c:v>
                </c:pt>
              </c:strCache>
            </c:strRef>
          </c:cat>
          <c:val>
            <c:numRef>
              <c:f>นอกแยกสิทธิ!$B$5:$C$5</c:f>
              <c:numCache>
                <c:formatCode>General</c:formatCode>
                <c:ptCount val="2"/>
                <c:pt idx="0">
                  <c:v>275</c:v>
                </c:pt>
                <c:pt idx="1">
                  <c:v>256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1C6-4620-BC97-5B5E387B4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437696"/>
        <c:axId val="81487360"/>
      </c:lineChart>
      <c:catAx>
        <c:axId val="11343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81487360"/>
        <c:crosses val="autoZero"/>
        <c:auto val="1"/>
        <c:lblAlgn val="ctr"/>
        <c:lblOffset val="100"/>
        <c:noMultiLvlLbl val="0"/>
      </c:catAx>
      <c:valAx>
        <c:axId val="8148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1134376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ผป.ใน!$A$2</c:f>
              <c:strCache>
                <c:ptCount val="1"/>
                <c:pt idx="0">
                  <c:v>จำนวนผู้ป่วยในทั้งหมด</c:v>
                </c:pt>
              </c:strCache>
            </c:strRef>
          </c:tx>
          <c:dLbls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j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ผป.ใน!$B$1:$C$1</c:f>
              <c:strCache>
                <c:ptCount val="2"/>
                <c:pt idx="0">
                  <c:v>ตค 65</c:v>
                </c:pt>
                <c:pt idx="1">
                  <c:v>พย 65</c:v>
                </c:pt>
              </c:strCache>
            </c:strRef>
          </c:cat>
          <c:val>
            <c:numRef>
              <c:f>ผป.ใน!$B$2:$C$2</c:f>
              <c:numCache>
                <c:formatCode>General</c:formatCode>
                <c:ptCount val="2"/>
                <c:pt idx="0">
                  <c:v>222</c:v>
                </c:pt>
                <c:pt idx="1">
                  <c:v>250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82-4A4D-8E52-3C3E06C8B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4192"/>
        <c:axId val="7550080"/>
      </c:lineChart>
      <c:catAx>
        <c:axId val="75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550080"/>
        <c:crosses val="autoZero"/>
        <c:auto val="1"/>
        <c:lblAlgn val="ctr"/>
        <c:lblOffset val="100"/>
        <c:noMultiLvlLbl val="0"/>
      </c:catAx>
      <c:valAx>
        <c:axId val="7550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544192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ในแยกสิทธิ!$A$2</c:f>
              <c:strCache>
                <c:ptCount val="1"/>
                <c:pt idx="0">
                  <c:v>จำนวนผู้ป่วยใน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ในแยกสิทธิ!$B$1:$C$1</c:f>
              <c:strCache>
                <c:ptCount val="2"/>
                <c:pt idx="0">
                  <c:v>ตค 65</c:v>
                </c:pt>
                <c:pt idx="1">
                  <c:v>พย 65</c:v>
                </c:pt>
              </c:strCache>
            </c:strRef>
          </c:cat>
          <c:val>
            <c:numRef>
              <c:f>ในแยกสิทธิ!$B$2:$C$2</c:f>
              <c:numCache>
                <c:formatCode>General</c:formatCode>
                <c:ptCount val="2"/>
                <c:pt idx="0">
                  <c:v>175</c:v>
                </c:pt>
                <c:pt idx="1">
                  <c:v>203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97B-4856-9A00-0C5FF6E49A15}"/>
            </c:ext>
          </c:extLst>
        </c:ser>
        <c:ser>
          <c:idx val="1"/>
          <c:order val="1"/>
          <c:tx>
            <c:strRef>
              <c:f>ในแยกสิทธิ!$A$3</c:f>
              <c:strCache>
                <c:ptCount val="1"/>
                <c:pt idx="0">
                  <c:v>จำนวนผู้ป่วยในประกันสังคม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ในแยกสิทธิ!$B$1:$C$1</c:f>
              <c:strCache>
                <c:ptCount val="2"/>
                <c:pt idx="0">
                  <c:v>ตค 65</c:v>
                </c:pt>
                <c:pt idx="1">
                  <c:v>พย 65</c:v>
                </c:pt>
              </c:strCache>
            </c:strRef>
          </c:cat>
          <c:val>
            <c:numRef>
              <c:f>ในแยกสิทธิ!$B$3:$C$3</c:f>
              <c:numCache>
                <c:formatCode>General</c:formatCode>
                <c:ptCount val="2"/>
                <c:pt idx="0">
                  <c:v>12</c:v>
                </c:pt>
                <c:pt idx="1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97B-4856-9A00-0C5FF6E49A15}"/>
            </c:ext>
          </c:extLst>
        </c:ser>
        <c:ser>
          <c:idx val="2"/>
          <c:order val="2"/>
          <c:tx>
            <c:strRef>
              <c:f>ในแยกสิทธิ!$A$4</c:f>
              <c:strCache>
                <c:ptCount val="1"/>
                <c:pt idx="0">
                  <c:v>จำนวนผู้ป่วยในข้าราชการ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ในแยกสิทธิ!$B$1:$C$1</c:f>
              <c:strCache>
                <c:ptCount val="2"/>
                <c:pt idx="0">
                  <c:v>ตค 65</c:v>
                </c:pt>
                <c:pt idx="1">
                  <c:v>พย 65</c:v>
                </c:pt>
              </c:strCache>
            </c:strRef>
          </c:cat>
          <c:val>
            <c:numRef>
              <c:f>ในแยกสิทธิ!$B$4:$C$4</c:f>
              <c:numCache>
                <c:formatCode>General</c:formatCode>
                <c:ptCount val="2"/>
                <c:pt idx="0">
                  <c:v>24</c:v>
                </c:pt>
                <c:pt idx="1">
                  <c:v>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97B-4856-9A00-0C5FF6E49A15}"/>
            </c:ext>
          </c:extLst>
        </c:ser>
        <c:ser>
          <c:idx val="3"/>
          <c:order val="3"/>
          <c:tx>
            <c:strRef>
              <c:f>ในแยกสิทธิ!$A$5</c:f>
              <c:strCache>
                <c:ptCount val="1"/>
                <c:pt idx="0">
                  <c:v>จำนวนผู้ป่วยใน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ในแยกสิทธิ!$B$1:$C$1</c:f>
              <c:strCache>
                <c:ptCount val="2"/>
                <c:pt idx="0">
                  <c:v>ตค 65</c:v>
                </c:pt>
                <c:pt idx="1">
                  <c:v>พย 65</c:v>
                </c:pt>
              </c:strCache>
            </c:strRef>
          </c:cat>
          <c:val>
            <c:numRef>
              <c:f>ในแยกสิทธิ!$B$5:$C$5</c:f>
              <c:numCache>
                <c:formatCode>General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97B-4856-9A00-0C5FF6E49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30368"/>
        <c:axId val="21932288"/>
      </c:lineChart>
      <c:catAx>
        <c:axId val="219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932288"/>
        <c:crosses val="autoZero"/>
        <c:auto val="1"/>
        <c:lblAlgn val="ctr"/>
        <c:lblOffset val="100"/>
        <c:noMultiLvlLbl val="0"/>
      </c:catAx>
      <c:valAx>
        <c:axId val="2193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th-TH"/>
          </a:p>
        </c:txPr>
        <c:crossAx val="219303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นอก!$B$1</c:f>
              <c:strCache>
                <c:ptCount val="1"/>
                <c:pt idx="0">
                  <c:v>จำนวน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Angsana New" pitchFamily="18" charset="-34"/>
                    <a:ea typeface="+mn-ea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นอก!$A$2:$A$11</c:f>
              <c:strCache>
                <c:ptCount val="10"/>
                <c:pt idx="0">
                  <c:v>Hypertension</c:v>
                </c:pt>
                <c:pt idx="1">
                  <c:v>ลมปลายปัตคาดสัญญาณ 3 หลัง</c:v>
                </c:pt>
                <c:pt idx="2">
                  <c:v>Diabetes Millitus</c:v>
                </c:pt>
                <c:pt idx="3">
                  <c:v>Acute nasopharyngitis (commom cold)</c:v>
                </c:pt>
                <c:pt idx="4">
                  <c:v>Muscle strain</c:v>
                </c:pt>
                <c:pt idx="5">
                  <c:v>Necrosis of pulp</c:v>
                </c:pt>
                <c:pt idx="6">
                  <c:v>dyspepsia</c:v>
                </c:pt>
                <c:pt idx="7">
                  <c:v>caries of dentine</c:v>
                </c:pt>
                <c:pt idx="8">
                  <c:v>dizziness and giddiness</c:v>
                </c:pt>
                <c:pt idx="9">
                  <c:v>acute pharygitis, unspecified</c:v>
                </c:pt>
              </c:strCache>
            </c:strRef>
          </c:cat>
          <c:val>
            <c:numRef>
              <c:f>นอก!$B$2:$B$11</c:f>
              <c:numCache>
                <c:formatCode>#,##0_);\(#,##0\)</c:formatCode>
                <c:ptCount val="10"/>
                <c:pt idx="0" formatCode="_(* #,##0_);_(* \(#,##0\);_(* &quot;-&quot;??_);_(@_)">
                  <c:v>1024</c:v>
                </c:pt>
                <c:pt idx="1">
                  <c:v>953</c:v>
                </c:pt>
                <c:pt idx="2">
                  <c:v>635</c:v>
                </c:pt>
                <c:pt idx="3" formatCode="_(* #,##0_);_(* \(#,##0\);_(* &quot;-&quot;??_);_(@_)">
                  <c:v>299</c:v>
                </c:pt>
                <c:pt idx="4" formatCode="_(* #,##0_);_(* \(#,##0\);_(* &quot;-&quot;??_);_(@_)">
                  <c:v>297</c:v>
                </c:pt>
                <c:pt idx="5" formatCode="_(* #,##0_);_(* \(#,##0\);_(* &quot;-&quot;??_);_(@_)">
                  <c:v>267</c:v>
                </c:pt>
                <c:pt idx="6">
                  <c:v>215</c:v>
                </c:pt>
                <c:pt idx="7">
                  <c:v>211</c:v>
                </c:pt>
                <c:pt idx="8">
                  <c:v>194</c:v>
                </c:pt>
                <c:pt idx="9">
                  <c:v>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45568"/>
        <c:axId val="76848128"/>
        <c:axId val="0"/>
      </c:bar3DChart>
      <c:catAx>
        <c:axId val="272455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6848128"/>
        <c:crosses val="autoZero"/>
        <c:auto val="1"/>
        <c:lblAlgn val="ctr"/>
        <c:lblOffset val="100"/>
        <c:noMultiLvlLbl val="0"/>
      </c:catAx>
      <c:valAx>
        <c:axId val="76848128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7245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ใน!$B$1</c:f>
              <c:strCache>
                <c:ptCount val="1"/>
                <c:pt idx="0">
                  <c:v>จำนวน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ใน!$A$2:$A$11</c:f>
              <c:strCache>
                <c:ptCount val="10"/>
                <c:pt idx="0">
                  <c:v>Gastroenteritis</c:v>
                </c:pt>
                <c:pt idx="1">
                  <c:v>COPD with AE</c:v>
                </c:pt>
                <c:pt idx="2">
                  <c:v>Acute nasopharyngitis (common cold)</c:v>
                </c:pt>
                <c:pt idx="3">
                  <c:v>Asthma, unspecifide</c:v>
                </c:pt>
                <c:pt idx="4">
                  <c:v>Acute pharyngitis </c:v>
                </c:pt>
                <c:pt idx="5">
                  <c:v>Diabetes Millitus</c:v>
                </c:pt>
                <c:pt idx="6">
                  <c:v>Pneumonia, unspecified</c:v>
                </c:pt>
                <c:pt idx="7">
                  <c:v>Pain localized to upper abdomen</c:v>
                </c:pt>
                <c:pt idx="8">
                  <c:v>Malaise and fatigue</c:v>
                </c:pt>
                <c:pt idx="9">
                  <c:v>Fever, unspecified</c:v>
                </c:pt>
              </c:strCache>
            </c:strRef>
          </c:cat>
          <c:val>
            <c:numRef>
              <c:f>ใน!$B$2:$B$11</c:f>
              <c:numCache>
                <c:formatCode>#,##0_);\(#,##0\)</c:formatCode>
                <c:ptCount val="10"/>
                <c:pt idx="0">
                  <c:v>50</c:v>
                </c:pt>
                <c:pt idx="1">
                  <c:v>41</c:v>
                </c:pt>
                <c:pt idx="2">
                  <c:v>23</c:v>
                </c:pt>
                <c:pt idx="3">
                  <c:v>21</c:v>
                </c:pt>
                <c:pt idx="4">
                  <c:v>17</c:v>
                </c:pt>
                <c:pt idx="5">
                  <c:v>17</c:v>
                </c:pt>
                <c:pt idx="6">
                  <c:v>14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01120"/>
        <c:axId val="22904192"/>
        <c:axId val="0"/>
      </c:bar3DChart>
      <c:catAx>
        <c:axId val="22901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2904192"/>
        <c:crosses val="autoZero"/>
        <c:auto val="1"/>
        <c:lblAlgn val="ctr"/>
        <c:lblOffset val="100"/>
        <c:noMultiLvlLbl val="0"/>
      </c:catAx>
      <c:valAx>
        <c:axId val="22904192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2901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อัตราครองเตียง!$A$2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3.4523652586904168E-4"/>
                  <c:y val="-2.8823742467749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อัตราครองเตียง!$B$1:$C$1</c:f>
              <c:strCache>
                <c:ptCount val="2"/>
                <c:pt idx="0">
                  <c:v>ตค 65</c:v>
                </c:pt>
                <c:pt idx="1">
                  <c:v>พย 65</c:v>
                </c:pt>
              </c:strCache>
            </c:strRef>
          </c:cat>
          <c:val>
            <c:numRef>
              <c:f>อัตราครองเตียง!$B$2:$C$2</c:f>
              <c:numCache>
                <c:formatCode>0.00</c:formatCode>
                <c:ptCount val="2"/>
                <c:pt idx="0">
                  <c:v>93.62</c:v>
                </c:pt>
                <c:pt idx="1">
                  <c:v>90.28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639552"/>
        <c:axId val="26878336"/>
      </c:lineChart>
      <c:catAx>
        <c:axId val="23639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6878336"/>
        <c:crosses val="autoZero"/>
        <c:auto val="1"/>
        <c:lblAlgn val="ctr"/>
        <c:lblOffset val="100"/>
        <c:noMultiLvlLbl val="0"/>
      </c:catAx>
      <c:valAx>
        <c:axId val="268783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363955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อัตราครองเตียง!$A$6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อัตราครองเตียง!$B$5:$F$5</c:f>
              <c:strCache>
                <c:ptCount val="5"/>
                <c:pt idx="0">
                  <c:v>ปึ 62</c:v>
                </c:pt>
                <c:pt idx="1">
                  <c:v>ปี 63</c:v>
                </c:pt>
                <c:pt idx="2">
                  <c:v>ปี 64</c:v>
                </c:pt>
                <c:pt idx="3">
                  <c:v>ปี 65</c:v>
                </c:pt>
                <c:pt idx="4">
                  <c:v>ปี 66</c:v>
                </c:pt>
              </c:strCache>
            </c:strRef>
          </c:cat>
          <c:val>
            <c:numRef>
              <c:f>อัตราครองเตียง!$B$6:$F$6</c:f>
              <c:numCache>
                <c:formatCode>General</c:formatCode>
                <c:ptCount val="5"/>
                <c:pt idx="0">
                  <c:v>62.05</c:v>
                </c:pt>
                <c:pt idx="1">
                  <c:v>83.08</c:v>
                </c:pt>
                <c:pt idx="2">
                  <c:v>68.260000000000005</c:v>
                </c:pt>
                <c:pt idx="3">
                  <c:v>107.45</c:v>
                </c:pt>
                <c:pt idx="4">
                  <c:v>63.93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B9C-45F4-B829-295E8C5E0CD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922368"/>
        <c:axId val="26614016"/>
      </c:lineChart>
      <c:catAx>
        <c:axId val="2692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6614016"/>
        <c:crosses val="autoZero"/>
        <c:auto val="1"/>
        <c:lblAlgn val="ctr"/>
        <c:lblOffset val="100"/>
        <c:noMultiLvlLbl val="0"/>
      </c:catAx>
      <c:valAx>
        <c:axId val="26614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6922368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'sum  Adj Rw'!$A$2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sz="1600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Rw'!$B$1:$C$1</c:f>
              <c:strCache>
                <c:ptCount val="2"/>
                <c:pt idx="0">
                  <c:v>ตค 65</c:v>
                </c:pt>
                <c:pt idx="1">
                  <c:v>พย 65</c:v>
                </c:pt>
              </c:strCache>
            </c:strRef>
          </c:cat>
          <c:val>
            <c:numRef>
              <c:f>'sum  Adj Rw'!$B$2:$C$2</c:f>
              <c:numCache>
                <c:formatCode>General</c:formatCode>
                <c:ptCount val="2"/>
                <c:pt idx="0" formatCode="0.0000">
                  <c:v>106.4</c:v>
                </c:pt>
                <c:pt idx="1">
                  <c:v>118.88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39-4A9A-912D-4A82C702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0000"/>
        <c:axId val="22226432"/>
      </c:lineChart>
      <c:catAx>
        <c:axId val="704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2226432"/>
        <c:crosses val="autoZero"/>
        <c:auto val="1"/>
        <c:lblAlgn val="ctr"/>
        <c:lblOffset val="100"/>
        <c:noMultiLvlLbl val="0"/>
      </c:catAx>
      <c:valAx>
        <c:axId val="22226432"/>
        <c:scaling>
          <c:orientation val="minMax"/>
        </c:scaling>
        <c:delete val="0"/>
        <c:axPos val="l"/>
        <c:majorGridlines/>
        <c:numFmt formatCode="0.00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040000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DDC3B-61AE-4F01-BAD7-F7D84F9BEAF5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D08124A-D5B5-4C21-A316-3A1A81C68D56}">
      <dgm:prSet phldrT="[ข้อความ]" custT="1"/>
      <dgm:spPr/>
      <dgm:t>
        <a:bodyPr/>
        <a:lstStyle/>
        <a:p>
          <a:r>
            <a:rPr lang="th-TH" sz="4400" b="1" dirty="0">
              <a:cs typeface="+mj-cs"/>
            </a:rPr>
            <a:t>1</a:t>
          </a:r>
        </a:p>
      </dgm:t>
    </dgm:pt>
    <dgm:pt modelId="{41736EB8-FB91-404A-BE95-ADF20C0EA922}" type="parTrans" cxnId="{1318067C-B874-4E33-8BBE-28846A55A6F4}">
      <dgm:prSet/>
      <dgm:spPr/>
      <dgm:t>
        <a:bodyPr/>
        <a:lstStyle/>
        <a:p>
          <a:endParaRPr lang="th-TH"/>
        </a:p>
      </dgm:t>
    </dgm:pt>
    <dgm:pt modelId="{F488FBD7-892F-431B-809B-6A9997B4EC25}" type="sibTrans" cxnId="{1318067C-B874-4E33-8BBE-28846A55A6F4}">
      <dgm:prSet/>
      <dgm:spPr/>
      <dgm:t>
        <a:bodyPr/>
        <a:lstStyle/>
        <a:p>
          <a:endParaRPr lang="th-TH"/>
        </a:p>
      </dgm:t>
    </dgm:pt>
    <dgm:pt modelId="{46572EA2-8EC1-4B76-A213-3EBD1939EFE1}">
      <dgm:prSet phldrT="[ข้อความ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600" b="0" dirty="0">
              <a:cs typeface="+mj-cs"/>
            </a:rPr>
            <a:t>ข้อมูลบริการด้านสุขภาพ</a:t>
          </a:r>
        </a:p>
      </dgm:t>
    </dgm:pt>
    <dgm:pt modelId="{A358D98E-44EB-4844-8875-5CE71E82939A}" type="parTrans" cxnId="{98B34AF8-251D-404D-AB33-715F17704FA1}">
      <dgm:prSet/>
      <dgm:spPr/>
      <dgm:t>
        <a:bodyPr/>
        <a:lstStyle/>
        <a:p>
          <a:endParaRPr lang="th-TH"/>
        </a:p>
      </dgm:t>
    </dgm:pt>
    <dgm:pt modelId="{1EED84B5-0BE8-4855-99F8-18C91E938988}" type="sibTrans" cxnId="{98B34AF8-251D-404D-AB33-715F17704FA1}">
      <dgm:prSet/>
      <dgm:spPr/>
      <dgm:t>
        <a:bodyPr/>
        <a:lstStyle/>
        <a:p>
          <a:endParaRPr lang="th-TH"/>
        </a:p>
      </dgm:t>
    </dgm:pt>
    <dgm:pt modelId="{AB3EF1DC-881B-423E-B73D-6E2483CAF4BD}">
      <dgm:prSet phldrT="[ข้อความ]" custT="1"/>
      <dgm:spPr/>
      <dgm:t>
        <a:bodyPr/>
        <a:lstStyle/>
        <a:p>
          <a:r>
            <a:rPr lang="th-TH" sz="4800" b="1" dirty="0">
              <a:cs typeface="+mj-cs"/>
            </a:rPr>
            <a:t>2</a:t>
          </a:r>
        </a:p>
      </dgm:t>
    </dgm:pt>
    <dgm:pt modelId="{08D986BE-74F1-4D25-938C-C2558CF58E19}" type="parTrans" cxnId="{F107197A-C60D-4CFB-BB04-A046F144F5C2}">
      <dgm:prSet/>
      <dgm:spPr/>
      <dgm:t>
        <a:bodyPr/>
        <a:lstStyle/>
        <a:p>
          <a:endParaRPr lang="th-TH"/>
        </a:p>
      </dgm:t>
    </dgm:pt>
    <dgm:pt modelId="{43AFE5F6-AE62-43A4-A8B9-DD90C0A5D8AB}" type="sibTrans" cxnId="{F107197A-C60D-4CFB-BB04-A046F144F5C2}">
      <dgm:prSet/>
      <dgm:spPr/>
      <dgm:t>
        <a:bodyPr/>
        <a:lstStyle/>
        <a:p>
          <a:endParaRPr lang="th-TH"/>
        </a:p>
      </dgm:t>
    </dgm:pt>
    <dgm:pt modelId="{E9605CC0-CA9E-401F-B831-BDE0809A7116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600" dirty="0">
              <a:cs typeface="+mj-cs"/>
            </a:rPr>
            <a:t>ข้อมูลสถานะสุขภาพ</a:t>
          </a:r>
        </a:p>
      </dgm:t>
    </dgm:pt>
    <dgm:pt modelId="{8655F296-2E5B-46C9-88B4-EECCF94AFF3E}" type="parTrans" cxnId="{476CF896-6C7E-4CB9-A71A-378FB04B1B5D}">
      <dgm:prSet/>
      <dgm:spPr/>
      <dgm:t>
        <a:bodyPr/>
        <a:lstStyle/>
        <a:p>
          <a:endParaRPr lang="th-TH"/>
        </a:p>
      </dgm:t>
    </dgm:pt>
    <dgm:pt modelId="{7CF89C02-3E2D-4759-A85B-000CC3FBAFA0}" type="sibTrans" cxnId="{476CF896-6C7E-4CB9-A71A-378FB04B1B5D}">
      <dgm:prSet/>
      <dgm:spPr/>
      <dgm:t>
        <a:bodyPr/>
        <a:lstStyle/>
        <a:p>
          <a:endParaRPr lang="th-TH"/>
        </a:p>
      </dgm:t>
    </dgm:pt>
    <dgm:pt modelId="{19815A12-FD08-4C12-B05E-1BDD1D5DED9E}">
      <dgm:prSet phldrT="[ข้อความ]" custT="1"/>
      <dgm:spPr/>
      <dgm:t>
        <a:bodyPr/>
        <a:lstStyle/>
        <a:p>
          <a:r>
            <a:rPr lang="th-TH" sz="4800" b="1" dirty="0">
              <a:cs typeface="+mj-cs"/>
            </a:rPr>
            <a:t>3</a:t>
          </a:r>
        </a:p>
      </dgm:t>
    </dgm:pt>
    <dgm:pt modelId="{1A1B1EE5-0E05-4C07-9FF0-88E3CFE8AFCC}" type="parTrans" cxnId="{CC3D4463-54AE-4F62-8747-F3207C9D4F0C}">
      <dgm:prSet/>
      <dgm:spPr/>
      <dgm:t>
        <a:bodyPr/>
        <a:lstStyle/>
        <a:p>
          <a:endParaRPr lang="th-TH"/>
        </a:p>
      </dgm:t>
    </dgm:pt>
    <dgm:pt modelId="{FE51C626-FC13-42B2-A4BD-E761E0125A6D}" type="sibTrans" cxnId="{CC3D4463-54AE-4F62-8747-F3207C9D4F0C}">
      <dgm:prSet/>
      <dgm:spPr/>
      <dgm:t>
        <a:bodyPr/>
        <a:lstStyle/>
        <a:p>
          <a:endParaRPr lang="th-TH"/>
        </a:p>
      </dgm:t>
    </dgm:pt>
    <dgm:pt modelId="{BA0C4CE3-AA99-4260-A854-122787EA1C00}">
      <dgm:prSet phldrT="[ข้อความ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200" dirty="0">
              <a:cs typeface="+mj-cs"/>
            </a:rPr>
            <a:t>ข้อมูลด้านการเงิน</a:t>
          </a:r>
        </a:p>
      </dgm:t>
    </dgm:pt>
    <dgm:pt modelId="{8B92727D-1B95-4C16-B7FB-5C18A0A61C43}" type="parTrans" cxnId="{6E887FAD-8576-4150-A110-1D01EAFA5DA0}">
      <dgm:prSet/>
      <dgm:spPr/>
      <dgm:t>
        <a:bodyPr/>
        <a:lstStyle/>
        <a:p>
          <a:endParaRPr lang="th-TH"/>
        </a:p>
      </dgm:t>
    </dgm:pt>
    <dgm:pt modelId="{0A3EDEA7-EA20-4401-8DDE-A1809A38B95E}" type="sibTrans" cxnId="{6E887FAD-8576-4150-A110-1D01EAFA5DA0}">
      <dgm:prSet/>
      <dgm:spPr/>
      <dgm:t>
        <a:bodyPr/>
        <a:lstStyle/>
        <a:p>
          <a:endParaRPr lang="th-TH"/>
        </a:p>
      </dgm:t>
    </dgm:pt>
    <dgm:pt modelId="{0A344FD2-E276-468D-8BD4-8EBD7BC369D9}" type="pres">
      <dgm:prSet presAssocID="{608DDC3B-61AE-4F01-BAD7-F7D84F9BEA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6B6126B-293B-478D-BC7F-DAF18422CB94}" type="pres">
      <dgm:prSet presAssocID="{BD08124A-D5B5-4C21-A316-3A1A81C68D56}" presName="composite" presStyleCnt="0"/>
      <dgm:spPr/>
    </dgm:pt>
    <dgm:pt modelId="{33DC0CA1-A1D5-4757-A1B4-EC9B95C2B670}" type="pres">
      <dgm:prSet presAssocID="{BD08124A-D5B5-4C21-A316-3A1A81C68D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337A73-4F62-4875-B522-2596E550AE63}" type="pres">
      <dgm:prSet presAssocID="{BD08124A-D5B5-4C21-A316-3A1A81C68D5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1CB0E0-A1CD-4455-B7C5-A5E536D324B8}" type="pres">
      <dgm:prSet presAssocID="{F488FBD7-892F-431B-809B-6A9997B4EC25}" presName="sp" presStyleCnt="0"/>
      <dgm:spPr/>
    </dgm:pt>
    <dgm:pt modelId="{53791433-D6B9-4A0B-BABB-0AF3BD3631FA}" type="pres">
      <dgm:prSet presAssocID="{AB3EF1DC-881B-423E-B73D-6E2483CAF4BD}" presName="composite" presStyleCnt="0"/>
      <dgm:spPr/>
    </dgm:pt>
    <dgm:pt modelId="{56C68FC9-FFE2-45C0-8639-3FF2C2204CA2}" type="pres">
      <dgm:prSet presAssocID="{AB3EF1DC-881B-423E-B73D-6E2483CAF4B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8904B4-32C1-4714-BED9-893CF768A076}" type="pres">
      <dgm:prSet presAssocID="{AB3EF1DC-881B-423E-B73D-6E2483CAF4B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C43FBA-BC9F-440B-8FE4-1266751D5181}" type="pres">
      <dgm:prSet presAssocID="{43AFE5F6-AE62-43A4-A8B9-DD90C0A5D8AB}" presName="sp" presStyleCnt="0"/>
      <dgm:spPr/>
    </dgm:pt>
    <dgm:pt modelId="{481979E8-A088-43F2-A21E-DCCFC12285BD}" type="pres">
      <dgm:prSet presAssocID="{19815A12-FD08-4C12-B05E-1BDD1D5DED9E}" presName="composite" presStyleCnt="0"/>
      <dgm:spPr/>
    </dgm:pt>
    <dgm:pt modelId="{7C78FC9C-C2D6-4A11-89A5-DAB221102AA3}" type="pres">
      <dgm:prSet presAssocID="{19815A12-FD08-4C12-B05E-1BDD1D5DED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03FEA9-3F67-435F-A3E4-3E090818E2CB}" type="pres">
      <dgm:prSet presAssocID="{19815A12-FD08-4C12-B05E-1BDD1D5DED9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5DC32C9-AEB9-42DF-B3D2-81FF56A51FB4}" type="presOf" srcId="{BA0C4CE3-AA99-4260-A854-122787EA1C00}" destId="{1A03FEA9-3F67-435F-A3E4-3E090818E2CB}" srcOrd="0" destOrd="0" presId="urn:microsoft.com/office/officeart/2005/8/layout/chevron2"/>
    <dgm:cxn modelId="{AA5DFBF5-933A-4410-83DD-092DB8EC0550}" type="presOf" srcId="{BD08124A-D5B5-4C21-A316-3A1A81C68D56}" destId="{33DC0CA1-A1D5-4757-A1B4-EC9B95C2B670}" srcOrd="0" destOrd="0" presId="urn:microsoft.com/office/officeart/2005/8/layout/chevron2"/>
    <dgm:cxn modelId="{365142C8-C0A2-4296-A627-42662ABF4C5F}" type="presOf" srcId="{46572EA2-8EC1-4B76-A213-3EBD1939EFE1}" destId="{0D337A73-4F62-4875-B522-2596E550AE63}" srcOrd="0" destOrd="0" presId="urn:microsoft.com/office/officeart/2005/8/layout/chevron2"/>
    <dgm:cxn modelId="{10428100-A9C5-40F3-AE97-7182B8FC43E2}" type="presOf" srcId="{19815A12-FD08-4C12-B05E-1BDD1D5DED9E}" destId="{7C78FC9C-C2D6-4A11-89A5-DAB221102AA3}" srcOrd="0" destOrd="0" presId="urn:microsoft.com/office/officeart/2005/8/layout/chevron2"/>
    <dgm:cxn modelId="{6B5FEE66-072B-47CF-A6B5-130209FF3EDA}" type="presOf" srcId="{AB3EF1DC-881B-423E-B73D-6E2483CAF4BD}" destId="{56C68FC9-FFE2-45C0-8639-3FF2C2204CA2}" srcOrd="0" destOrd="0" presId="urn:microsoft.com/office/officeart/2005/8/layout/chevron2"/>
    <dgm:cxn modelId="{1318067C-B874-4E33-8BBE-28846A55A6F4}" srcId="{608DDC3B-61AE-4F01-BAD7-F7D84F9BEAF5}" destId="{BD08124A-D5B5-4C21-A316-3A1A81C68D56}" srcOrd="0" destOrd="0" parTransId="{41736EB8-FB91-404A-BE95-ADF20C0EA922}" sibTransId="{F488FBD7-892F-431B-809B-6A9997B4EC25}"/>
    <dgm:cxn modelId="{ED88447D-1CE6-4B1E-B1A3-B6A6AC5EC177}" type="presOf" srcId="{608DDC3B-61AE-4F01-BAD7-F7D84F9BEAF5}" destId="{0A344FD2-E276-468D-8BD4-8EBD7BC369D9}" srcOrd="0" destOrd="0" presId="urn:microsoft.com/office/officeart/2005/8/layout/chevron2"/>
    <dgm:cxn modelId="{6E887FAD-8576-4150-A110-1D01EAFA5DA0}" srcId="{19815A12-FD08-4C12-B05E-1BDD1D5DED9E}" destId="{BA0C4CE3-AA99-4260-A854-122787EA1C00}" srcOrd="0" destOrd="0" parTransId="{8B92727D-1B95-4C16-B7FB-5C18A0A61C43}" sibTransId="{0A3EDEA7-EA20-4401-8DDE-A1809A38B95E}"/>
    <dgm:cxn modelId="{F107197A-C60D-4CFB-BB04-A046F144F5C2}" srcId="{608DDC3B-61AE-4F01-BAD7-F7D84F9BEAF5}" destId="{AB3EF1DC-881B-423E-B73D-6E2483CAF4BD}" srcOrd="1" destOrd="0" parTransId="{08D986BE-74F1-4D25-938C-C2558CF58E19}" sibTransId="{43AFE5F6-AE62-43A4-A8B9-DD90C0A5D8AB}"/>
    <dgm:cxn modelId="{A3768733-4D10-4D7D-9101-A4E881652529}" type="presOf" srcId="{E9605CC0-CA9E-401F-B831-BDE0809A7116}" destId="{1F8904B4-32C1-4714-BED9-893CF768A076}" srcOrd="0" destOrd="0" presId="urn:microsoft.com/office/officeart/2005/8/layout/chevron2"/>
    <dgm:cxn modelId="{98B34AF8-251D-404D-AB33-715F17704FA1}" srcId="{BD08124A-D5B5-4C21-A316-3A1A81C68D56}" destId="{46572EA2-8EC1-4B76-A213-3EBD1939EFE1}" srcOrd="0" destOrd="0" parTransId="{A358D98E-44EB-4844-8875-5CE71E82939A}" sibTransId="{1EED84B5-0BE8-4855-99F8-18C91E938988}"/>
    <dgm:cxn modelId="{476CF896-6C7E-4CB9-A71A-378FB04B1B5D}" srcId="{AB3EF1DC-881B-423E-B73D-6E2483CAF4BD}" destId="{E9605CC0-CA9E-401F-B831-BDE0809A7116}" srcOrd="0" destOrd="0" parTransId="{8655F296-2E5B-46C9-88B4-EECCF94AFF3E}" sibTransId="{7CF89C02-3E2D-4759-A85B-000CC3FBAFA0}"/>
    <dgm:cxn modelId="{CC3D4463-54AE-4F62-8747-F3207C9D4F0C}" srcId="{608DDC3B-61AE-4F01-BAD7-F7D84F9BEAF5}" destId="{19815A12-FD08-4C12-B05E-1BDD1D5DED9E}" srcOrd="2" destOrd="0" parTransId="{1A1B1EE5-0E05-4C07-9FF0-88E3CFE8AFCC}" sibTransId="{FE51C626-FC13-42B2-A4BD-E761E0125A6D}"/>
    <dgm:cxn modelId="{4CD7AFCD-5828-4780-9991-B5A7B7E263B0}" type="presParOf" srcId="{0A344FD2-E276-468D-8BD4-8EBD7BC369D9}" destId="{C6B6126B-293B-478D-BC7F-DAF18422CB94}" srcOrd="0" destOrd="0" presId="urn:microsoft.com/office/officeart/2005/8/layout/chevron2"/>
    <dgm:cxn modelId="{C12AF1E2-7091-4778-B98B-387C027E07FA}" type="presParOf" srcId="{C6B6126B-293B-478D-BC7F-DAF18422CB94}" destId="{33DC0CA1-A1D5-4757-A1B4-EC9B95C2B670}" srcOrd="0" destOrd="0" presId="urn:microsoft.com/office/officeart/2005/8/layout/chevron2"/>
    <dgm:cxn modelId="{9A2B0950-AD5E-43AB-978D-51B2CC9ECADA}" type="presParOf" srcId="{C6B6126B-293B-478D-BC7F-DAF18422CB94}" destId="{0D337A73-4F62-4875-B522-2596E550AE63}" srcOrd="1" destOrd="0" presId="urn:microsoft.com/office/officeart/2005/8/layout/chevron2"/>
    <dgm:cxn modelId="{DC932AF4-2543-4052-B4EB-E68E21AAD958}" type="presParOf" srcId="{0A344FD2-E276-468D-8BD4-8EBD7BC369D9}" destId="{A51CB0E0-A1CD-4455-B7C5-A5E536D324B8}" srcOrd="1" destOrd="0" presId="urn:microsoft.com/office/officeart/2005/8/layout/chevron2"/>
    <dgm:cxn modelId="{D89DFFD6-0424-4305-BBA5-9AA0CF8E10D4}" type="presParOf" srcId="{0A344FD2-E276-468D-8BD4-8EBD7BC369D9}" destId="{53791433-D6B9-4A0B-BABB-0AF3BD3631FA}" srcOrd="2" destOrd="0" presId="urn:microsoft.com/office/officeart/2005/8/layout/chevron2"/>
    <dgm:cxn modelId="{CE0170A4-20D2-4BB6-955D-B4ABBB500F09}" type="presParOf" srcId="{53791433-D6B9-4A0B-BABB-0AF3BD3631FA}" destId="{56C68FC9-FFE2-45C0-8639-3FF2C2204CA2}" srcOrd="0" destOrd="0" presId="urn:microsoft.com/office/officeart/2005/8/layout/chevron2"/>
    <dgm:cxn modelId="{1C69B750-79DC-409E-9CF1-FAEB83624020}" type="presParOf" srcId="{53791433-D6B9-4A0B-BABB-0AF3BD3631FA}" destId="{1F8904B4-32C1-4714-BED9-893CF768A076}" srcOrd="1" destOrd="0" presId="urn:microsoft.com/office/officeart/2005/8/layout/chevron2"/>
    <dgm:cxn modelId="{7328A220-FBD7-4186-86EA-97D18D0D5EDD}" type="presParOf" srcId="{0A344FD2-E276-468D-8BD4-8EBD7BC369D9}" destId="{C3C43FBA-BC9F-440B-8FE4-1266751D5181}" srcOrd="3" destOrd="0" presId="urn:microsoft.com/office/officeart/2005/8/layout/chevron2"/>
    <dgm:cxn modelId="{5D36BB9B-5445-4C86-98E9-75EA7BA2B1CA}" type="presParOf" srcId="{0A344FD2-E276-468D-8BD4-8EBD7BC369D9}" destId="{481979E8-A088-43F2-A21E-DCCFC12285BD}" srcOrd="4" destOrd="0" presId="urn:microsoft.com/office/officeart/2005/8/layout/chevron2"/>
    <dgm:cxn modelId="{DE00440E-B30C-49E6-8C8F-950C2C80AD3A}" type="presParOf" srcId="{481979E8-A088-43F2-A21E-DCCFC12285BD}" destId="{7C78FC9C-C2D6-4A11-89A5-DAB221102AA3}" srcOrd="0" destOrd="0" presId="urn:microsoft.com/office/officeart/2005/8/layout/chevron2"/>
    <dgm:cxn modelId="{6E966C75-4464-4CFD-A6DB-4E8627A1EA83}" type="presParOf" srcId="{481979E8-A088-43F2-A21E-DCCFC12285BD}" destId="{1A03FEA9-3F67-435F-A3E4-3E090818E2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BDF82BD-B6B4-4ED8-981F-C13A1A3726B5}" type="presOf" srcId="{55D18E80-073F-4106-B23A-C92912A61E3D}" destId="{FF8164D2-A8FF-4658-AB5B-BECB83F45412}" srcOrd="0" destOrd="0" presId="urn:microsoft.com/office/officeart/2005/8/layout/vList3"/>
    <dgm:cxn modelId="{25E50F9E-46D1-4EC2-9CC6-D8F787E4B4E5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6EF8AA7E-D518-4160-9AB0-8945B74E9B05}" type="presParOf" srcId="{FF8164D2-A8FF-4658-AB5B-BECB83F45412}" destId="{AC9171C4-F891-4E89-9242-248F251D07AB}" srcOrd="0" destOrd="0" presId="urn:microsoft.com/office/officeart/2005/8/layout/vList3"/>
    <dgm:cxn modelId="{CBE8703B-435C-463E-B47D-EDC96F82C71F}" type="presParOf" srcId="{AC9171C4-F891-4E89-9242-248F251D07AB}" destId="{A08EC85A-F992-46AE-9868-4BA9B02A8670}" srcOrd="0" destOrd="0" presId="urn:microsoft.com/office/officeart/2005/8/layout/vList3"/>
    <dgm:cxn modelId="{2BC15257-8693-4F70-AF15-AE455A1B8A0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F7FFCEB-B02D-4D23-80C3-F41B68F660F4}" type="presOf" srcId="{55D18E80-073F-4106-B23A-C92912A61E3D}" destId="{FF8164D2-A8FF-4658-AB5B-BECB83F45412}" srcOrd="0" destOrd="0" presId="urn:microsoft.com/office/officeart/2005/8/layout/vList3"/>
    <dgm:cxn modelId="{E0FA9C5C-545E-4AB9-92AE-CF90BB7BA30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8F598CAA-EA98-42D9-9ECF-97AE2C1D4579}" type="presParOf" srcId="{FF8164D2-A8FF-4658-AB5B-BECB83F45412}" destId="{AC9171C4-F891-4E89-9242-248F251D07AB}" srcOrd="0" destOrd="0" presId="urn:microsoft.com/office/officeart/2005/8/layout/vList3"/>
    <dgm:cxn modelId="{EB9CC0B8-5AB1-4FDC-AC9B-DD309562D921}" type="presParOf" srcId="{AC9171C4-F891-4E89-9242-248F251D07AB}" destId="{A08EC85A-F992-46AE-9868-4BA9B02A8670}" srcOrd="0" destOrd="0" presId="urn:microsoft.com/office/officeart/2005/8/layout/vList3"/>
    <dgm:cxn modelId="{DEB8BCD8-43DF-498E-97AA-6C18DF62932D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F7FFCEB-B02D-4D23-80C3-F41B68F660F4}" type="presOf" srcId="{55D18E80-073F-4106-B23A-C92912A61E3D}" destId="{FF8164D2-A8FF-4658-AB5B-BECB83F45412}" srcOrd="0" destOrd="0" presId="urn:microsoft.com/office/officeart/2005/8/layout/vList3"/>
    <dgm:cxn modelId="{E0FA9C5C-545E-4AB9-92AE-CF90BB7BA30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8F598CAA-EA98-42D9-9ECF-97AE2C1D4579}" type="presParOf" srcId="{FF8164D2-A8FF-4658-AB5B-BECB83F45412}" destId="{AC9171C4-F891-4E89-9242-248F251D07AB}" srcOrd="0" destOrd="0" presId="urn:microsoft.com/office/officeart/2005/8/layout/vList3"/>
    <dgm:cxn modelId="{EB9CC0B8-5AB1-4FDC-AC9B-DD309562D921}" type="presParOf" srcId="{AC9171C4-F891-4E89-9242-248F251D07AB}" destId="{A08EC85A-F992-46AE-9868-4BA9B02A8670}" srcOrd="0" destOrd="0" presId="urn:microsoft.com/office/officeart/2005/8/layout/vList3"/>
    <dgm:cxn modelId="{DEB8BCD8-43DF-498E-97AA-6C18DF62932D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A2C045F-2622-47DB-A0DD-2DF7A2BDFA20}" type="presOf" srcId="{55D18E80-073F-4106-B23A-C92912A61E3D}" destId="{FF8164D2-A8FF-4658-AB5B-BECB83F45412}" srcOrd="0" destOrd="0" presId="urn:microsoft.com/office/officeart/2005/8/layout/vList3"/>
    <dgm:cxn modelId="{B45DC053-D129-4E0F-87A6-534917D59CC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973424F4-396A-4A3B-AC31-E5D45300D397}" type="presParOf" srcId="{FF8164D2-A8FF-4658-AB5B-BECB83F45412}" destId="{AC9171C4-F891-4E89-9242-248F251D07AB}" srcOrd="0" destOrd="0" presId="urn:microsoft.com/office/officeart/2005/8/layout/vList3"/>
    <dgm:cxn modelId="{46CA3C11-A72F-4457-978A-EFBF5F59803C}" type="presParOf" srcId="{AC9171C4-F891-4E89-9242-248F251D07AB}" destId="{A08EC85A-F992-46AE-9868-4BA9B02A8670}" srcOrd="0" destOrd="0" presId="urn:microsoft.com/office/officeart/2005/8/layout/vList3"/>
    <dgm:cxn modelId="{69BC7EAC-6F7D-40F2-AA62-042C699323A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4DEAD97-5DBD-4B2B-A48C-E28D523854D9}" type="presOf" srcId="{55D18E80-073F-4106-B23A-C92912A61E3D}" destId="{FF8164D2-A8FF-4658-AB5B-BECB83F45412}" srcOrd="0" destOrd="0" presId="urn:microsoft.com/office/officeart/2005/8/layout/vList3"/>
    <dgm:cxn modelId="{0D8F19C0-257A-4CCA-9022-DF9FF57AF9FC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A0E4EC24-C32C-4D40-8577-CCD7B2E6A589}" type="presParOf" srcId="{FF8164D2-A8FF-4658-AB5B-BECB83F45412}" destId="{AC9171C4-F891-4E89-9242-248F251D07AB}" srcOrd="0" destOrd="0" presId="urn:microsoft.com/office/officeart/2005/8/layout/vList3"/>
    <dgm:cxn modelId="{549E84EB-EC53-4C28-BE45-70DE7BFEFB14}" type="presParOf" srcId="{AC9171C4-F891-4E89-9242-248F251D07AB}" destId="{A08EC85A-F992-46AE-9868-4BA9B02A8670}" srcOrd="0" destOrd="0" presId="urn:microsoft.com/office/officeart/2005/8/layout/vList3"/>
    <dgm:cxn modelId="{7B703642-1F30-4F53-BEB7-28532ADC817A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B4A0D37-1C71-4AD6-8C66-F695BFE1F53E}" type="presOf" srcId="{FD3217B9-CD80-45A3-ABB2-F5DBEE16AB01}" destId="{3084B01D-D64D-4DAC-8655-23CEF9F4C73F}" srcOrd="0" destOrd="0" presId="urn:microsoft.com/office/officeart/2005/8/layout/vList3"/>
    <dgm:cxn modelId="{83B6828F-6B8F-4087-AB91-63C047130A0B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FBC12F7-1587-46D8-A170-A0FFFC69F3B2}" type="presParOf" srcId="{FF8164D2-A8FF-4658-AB5B-BECB83F45412}" destId="{AC9171C4-F891-4E89-9242-248F251D07AB}" srcOrd="0" destOrd="0" presId="urn:microsoft.com/office/officeart/2005/8/layout/vList3"/>
    <dgm:cxn modelId="{1A9A3C09-129A-41C2-881C-F3AAD8A64A3E}" type="presParOf" srcId="{AC9171C4-F891-4E89-9242-248F251D07AB}" destId="{A08EC85A-F992-46AE-9868-4BA9B02A8670}" srcOrd="0" destOrd="0" presId="urn:microsoft.com/office/officeart/2005/8/layout/vList3"/>
    <dgm:cxn modelId="{18D4AE2D-62C3-4E84-84C5-E96DB3AE8FA7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C21F6CB-3583-4547-90C7-53587BC1EC7A}" type="presOf" srcId="{55D18E80-073F-4106-B23A-C92912A61E3D}" destId="{FF8164D2-A8FF-4658-AB5B-BECB83F45412}" srcOrd="0" destOrd="0" presId="urn:microsoft.com/office/officeart/2005/8/layout/vList3"/>
    <dgm:cxn modelId="{D515A157-0AE1-4A69-AABB-285F66188CFC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7ACAE6DA-F0F3-4D27-A6A0-0F5A22DD3FE8}" type="presParOf" srcId="{FF8164D2-A8FF-4658-AB5B-BECB83F45412}" destId="{AC9171C4-F891-4E89-9242-248F251D07AB}" srcOrd="0" destOrd="0" presId="urn:microsoft.com/office/officeart/2005/8/layout/vList3"/>
    <dgm:cxn modelId="{36807CBE-81D1-4550-B9B6-273E915489CE}" type="presParOf" srcId="{AC9171C4-F891-4E89-9242-248F251D07AB}" destId="{A08EC85A-F992-46AE-9868-4BA9B02A8670}" srcOrd="0" destOrd="0" presId="urn:microsoft.com/office/officeart/2005/8/layout/vList3"/>
    <dgm:cxn modelId="{21A719D1-2C1A-43AB-829D-A235C2E53D0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F21D754-9ECD-4E34-A1E4-76124EB61C85}" type="presOf" srcId="{55D18E80-073F-4106-B23A-C92912A61E3D}" destId="{FF8164D2-A8FF-4658-AB5B-BECB83F45412}" srcOrd="0" destOrd="0" presId="urn:microsoft.com/office/officeart/2005/8/layout/vList3"/>
    <dgm:cxn modelId="{E0BF9F78-FDD9-4C21-99E5-33CD16F38B7E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B185A7EA-14C9-4D18-A6B4-D7D2FFE772C6}" type="presParOf" srcId="{FF8164D2-A8FF-4658-AB5B-BECB83F45412}" destId="{AC9171C4-F891-4E89-9242-248F251D07AB}" srcOrd="0" destOrd="0" presId="urn:microsoft.com/office/officeart/2005/8/layout/vList3"/>
    <dgm:cxn modelId="{88C850C8-51A0-4B29-AD97-111814A2DD28}" type="presParOf" srcId="{AC9171C4-F891-4E89-9242-248F251D07AB}" destId="{A08EC85A-F992-46AE-9868-4BA9B02A8670}" srcOrd="0" destOrd="0" presId="urn:microsoft.com/office/officeart/2005/8/layout/vList3"/>
    <dgm:cxn modelId="{643480DD-D70F-4B64-AB08-EC280A4370C2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CF2E7D3-8D20-4173-B666-9E466A16545F}" type="presOf" srcId="{FD3217B9-CD80-45A3-ABB2-F5DBEE16AB01}" destId="{3084B01D-D64D-4DAC-8655-23CEF9F4C73F}" srcOrd="0" destOrd="0" presId="urn:microsoft.com/office/officeart/2005/8/layout/vList3"/>
    <dgm:cxn modelId="{6EF99BDE-5D1E-4724-82E1-BDC64C14D6D6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CA8AA715-7669-4B33-BAED-EFF8017D48EE}" type="presParOf" srcId="{FF8164D2-A8FF-4658-AB5B-BECB83F45412}" destId="{AC9171C4-F891-4E89-9242-248F251D07AB}" srcOrd="0" destOrd="0" presId="urn:microsoft.com/office/officeart/2005/8/layout/vList3"/>
    <dgm:cxn modelId="{5B4CEFB6-F34D-442A-993D-85E2254B6307}" type="presParOf" srcId="{AC9171C4-F891-4E89-9242-248F251D07AB}" destId="{A08EC85A-F992-46AE-9868-4BA9B02A8670}" srcOrd="0" destOrd="0" presId="urn:microsoft.com/office/officeart/2005/8/layout/vList3"/>
    <dgm:cxn modelId="{7C3D9824-7BD3-4B02-93F0-09A069AF63E4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79B9191-A0CA-4839-ABE2-EBA5FA4599CE}" type="presOf" srcId="{FD3217B9-CD80-45A3-ABB2-F5DBEE16AB01}" destId="{3084B01D-D64D-4DAC-8655-23CEF9F4C73F}" srcOrd="0" destOrd="0" presId="urn:microsoft.com/office/officeart/2005/8/layout/vList3"/>
    <dgm:cxn modelId="{70961DE7-8812-4EB0-9E87-62C2F50FE132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B4683CDD-7EA3-45C6-95BB-4DF44A43A9C7}" type="presParOf" srcId="{FF8164D2-A8FF-4658-AB5B-BECB83F45412}" destId="{AC9171C4-F891-4E89-9242-248F251D07AB}" srcOrd="0" destOrd="0" presId="urn:microsoft.com/office/officeart/2005/8/layout/vList3"/>
    <dgm:cxn modelId="{6B71C3A1-5454-4E79-939E-B05B166975AE}" type="presParOf" srcId="{AC9171C4-F891-4E89-9242-248F251D07AB}" destId="{A08EC85A-F992-46AE-9868-4BA9B02A8670}" srcOrd="0" destOrd="0" presId="urn:microsoft.com/office/officeart/2005/8/layout/vList3"/>
    <dgm:cxn modelId="{BA7BE6C8-251F-4C8F-9052-9F601A3DC01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4F4D4A7-444F-44B8-B488-D90E2718D109}" type="presOf" srcId="{55D18E80-073F-4106-B23A-C92912A61E3D}" destId="{FF8164D2-A8FF-4658-AB5B-BECB83F45412}" srcOrd="0" destOrd="0" presId="urn:microsoft.com/office/officeart/2005/8/layout/vList3"/>
    <dgm:cxn modelId="{1E4B07F2-59EA-4B06-8BF9-8CC10943C92D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49A3E3A0-EDA4-46E7-B36C-92E352851C55}" type="presParOf" srcId="{FF8164D2-A8FF-4658-AB5B-BECB83F45412}" destId="{AC9171C4-F891-4E89-9242-248F251D07AB}" srcOrd="0" destOrd="0" presId="urn:microsoft.com/office/officeart/2005/8/layout/vList3"/>
    <dgm:cxn modelId="{87FC8F00-10F9-4022-906D-A80DCB3D6CDC}" type="presParOf" srcId="{AC9171C4-F891-4E89-9242-248F251D07AB}" destId="{A08EC85A-F992-46AE-9868-4BA9B02A8670}" srcOrd="0" destOrd="0" presId="urn:microsoft.com/office/officeart/2005/8/layout/vList3"/>
    <dgm:cxn modelId="{AE454638-7C2B-4A63-BB33-149C77C9AF0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94D88CC-2030-4315-A9B6-557B8088F3C3}" type="presOf" srcId="{FD3217B9-CD80-45A3-ABB2-F5DBEE16AB01}" destId="{3084B01D-D64D-4DAC-8655-23CEF9F4C73F}" srcOrd="0" destOrd="0" presId="urn:microsoft.com/office/officeart/2005/8/layout/vList3"/>
    <dgm:cxn modelId="{7667FB73-4A35-4814-9D9F-92E27D8C7274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1720439F-DF45-4458-9394-C417A79C3740}" type="presParOf" srcId="{FF8164D2-A8FF-4658-AB5B-BECB83F45412}" destId="{AC9171C4-F891-4E89-9242-248F251D07AB}" srcOrd="0" destOrd="0" presId="urn:microsoft.com/office/officeart/2005/8/layout/vList3"/>
    <dgm:cxn modelId="{174A0CB7-ED6B-4384-8FF8-FE129124FDA3}" type="presParOf" srcId="{AC9171C4-F891-4E89-9242-248F251D07AB}" destId="{A08EC85A-F992-46AE-9868-4BA9B02A8670}" srcOrd="0" destOrd="0" presId="urn:microsoft.com/office/officeart/2005/8/layout/vList3"/>
    <dgm:cxn modelId="{9435FE6E-7263-411B-98BC-0D4C4B1BB531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66D9B6B-96D8-4103-AD47-2088F48C803E}" type="presOf" srcId="{FD3217B9-CD80-45A3-ABB2-F5DBEE16AB01}" destId="{3084B01D-D64D-4DAC-8655-23CEF9F4C73F}" srcOrd="0" destOrd="0" presId="urn:microsoft.com/office/officeart/2005/8/layout/vList3"/>
    <dgm:cxn modelId="{F82E1B97-086F-4DBF-AC5E-61BCC072586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8A9810E-95BC-4BF9-A754-6402EA0EC1D9}" type="presParOf" srcId="{FF8164D2-A8FF-4658-AB5B-BECB83F45412}" destId="{AC9171C4-F891-4E89-9242-248F251D07AB}" srcOrd="0" destOrd="0" presId="urn:microsoft.com/office/officeart/2005/8/layout/vList3"/>
    <dgm:cxn modelId="{002CFCE6-23BC-49DD-979D-7A3DC3FEC4E5}" type="presParOf" srcId="{AC9171C4-F891-4E89-9242-248F251D07AB}" destId="{A08EC85A-F992-46AE-9868-4BA9B02A8670}" srcOrd="0" destOrd="0" presId="urn:microsoft.com/office/officeart/2005/8/layout/vList3"/>
    <dgm:cxn modelId="{61608FF9-106E-4E81-9AC8-7D5571EDF233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DA34368-2F52-451E-BFDC-F73B53878A3C}" type="presOf" srcId="{55D18E80-073F-4106-B23A-C92912A61E3D}" destId="{FF8164D2-A8FF-4658-AB5B-BECB83F45412}" srcOrd="0" destOrd="0" presId="urn:microsoft.com/office/officeart/2005/8/layout/vList3"/>
    <dgm:cxn modelId="{A7A05404-0339-4C9B-911C-70C588712D86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CC6775A5-5F3F-41B3-B2B9-879C1ABCAD78}" type="presParOf" srcId="{FF8164D2-A8FF-4658-AB5B-BECB83F45412}" destId="{AC9171C4-F891-4E89-9242-248F251D07AB}" srcOrd="0" destOrd="0" presId="urn:microsoft.com/office/officeart/2005/8/layout/vList3"/>
    <dgm:cxn modelId="{300AD74F-7013-45C9-AF25-80033DFEFE5A}" type="presParOf" srcId="{AC9171C4-F891-4E89-9242-248F251D07AB}" destId="{A08EC85A-F992-46AE-9868-4BA9B02A8670}" srcOrd="0" destOrd="0" presId="urn:microsoft.com/office/officeart/2005/8/layout/vList3"/>
    <dgm:cxn modelId="{DEECDBFF-199F-4999-B705-92F63217C459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7F4E666-9B30-4363-A5ED-1755413CB172}" type="presOf" srcId="{FD3217B9-CD80-45A3-ABB2-F5DBEE16AB01}" destId="{3084B01D-D64D-4DAC-8655-23CEF9F4C73F}" srcOrd="0" destOrd="0" presId="urn:microsoft.com/office/officeart/2005/8/layout/vList3"/>
    <dgm:cxn modelId="{798FA9A2-0756-4D9A-ABDD-090689886A9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0477D06B-82ED-4AE0-B89A-E0C08B5B191B}" type="presParOf" srcId="{FF8164D2-A8FF-4658-AB5B-BECB83F45412}" destId="{AC9171C4-F891-4E89-9242-248F251D07AB}" srcOrd="0" destOrd="0" presId="urn:microsoft.com/office/officeart/2005/8/layout/vList3"/>
    <dgm:cxn modelId="{E77233B7-8F3F-40E0-8353-30E4CC4ECDBB}" type="presParOf" srcId="{AC9171C4-F891-4E89-9242-248F251D07AB}" destId="{A08EC85A-F992-46AE-9868-4BA9B02A8670}" srcOrd="0" destOrd="0" presId="urn:microsoft.com/office/officeart/2005/8/layout/vList3"/>
    <dgm:cxn modelId="{CE6E7E29-6608-4C4C-96DB-F27900B9BCF9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6E3683E-2216-44C5-9E49-10C8AB06E5A4}" type="presOf" srcId="{55D18E80-073F-4106-B23A-C92912A61E3D}" destId="{FF8164D2-A8FF-4658-AB5B-BECB83F45412}" srcOrd="0" destOrd="0" presId="urn:microsoft.com/office/officeart/2005/8/layout/vList3"/>
    <dgm:cxn modelId="{DF0D2CC5-E93B-470A-A843-6F08386733E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F17AD1C5-2BFF-4009-B183-B4E30D6DAC2D}" type="presParOf" srcId="{FF8164D2-A8FF-4658-AB5B-BECB83F45412}" destId="{AC9171C4-F891-4E89-9242-248F251D07AB}" srcOrd="0" destOrd="0" presId="urn:microsoft.com/office/officeart/2005/8/layout/vList3"/>
    <dgm:cxn modelId="{D3C9E4B7-2293-4655-BA34-0A5E24768AAD}" type="presParOf" srcId="{AC9171C4-F891-4E89-9242-248F251D07AB}" destId="{A08EC85A-F992-46AE-9868-4BA9B02A8670}" srcOrd="0" destOrd="0" presId="urn:microsoft.com/office/officeart/2005/8/layout/vList3"/>
    <dgm:cxn modelId="{16883082-069F-4CDF-97B8-45C4521DC30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C0CA1-A1D5-4757-A1B4-EC9B95C2B670}">
      <dsp:nvSpPr>
        <dsp:cNvPr id="0" name=""/>
        <dsp:cNvSpPr/>
      </dsp:nvSpPr>
      <dsp:spPr>
        <a:xfrm rot="5400000">
          <a:off x="-218780" y="222691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>
              <a:cs typeface="+mj-cs"/>
            </a:rPr>
            <a:t>1</a:t>
          </a:r>
        </a:p>
      </dsp:txBody>
      <dsp:txXfrm rot="-5400000">
        <a:off x="1" y="514399"/>
        <a:ext cx="1020975" cy="437561"/>
      </dsp:txXfrm>
    </dsp:sp>
    <dsp:sp modelId="{0D337A73-4F62-4875-B522-2596E550AE63}">
      <dsp:nvSpPr>
        <dsp:cNvPr id="0" name=""/>
        <dsp:cNvSpPr/>
      </dsp:nvSpPr>
      <dsp:spPr>
        <a:xfrm rot="5400000">
          <a:off x="3100625" y="-2075739"/>
          <a:ext cx="948547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600" b="0" kern="1200" dirty="0">
              <a:cs typeface="+mj-cs"/>
            </a:rPr>
            <a:t>ข้อมูลบริการด้านสุขภาพ</a:t>
          </a:r>
        </a:p>
      </dsp:txBody>
      <dsp:txXfrm rot="-5400000">
        <a:off x="1020975" y="50215"/>
        <a:ext cx="5061543" cy="855939"/>
      </dsp:txXfrm>
    </dsp:sp>
    <dsp:sp modelId="{56C68FC9-FFE2-45C0-8639-3FF2C2204CA2}">
      <dsp:nvSpPr>
        <dsp:cNvPr id="0" name=""/>
        <dsp:cNvSpPr/>
      </dsp:nvSpPr>
      <dsp:spPr>
        <a:xfrm rot="5400000">
          <a:off x="-218780" y="1485508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>
              <a:cs typeface="+mj-cs"/>
            </a:rPr>
            <a:t>2</a:t>
          </a:r>
        </a:p>
      </dsp:txBody>
      <dsp:txXfrm rot="-5400000">
        <a:off x="1" y="1777216"/>
        <a:ext cx="1020975" cy="437561"/>
      </dsp:txXfrm>
    </dsp:sp>
    <dsp:sp modelId="{1F8904B4-32C1-4714-BED9-893CF768A076}">
      <dsp:nvSpPr>
        <dsp:cNvPr id="0" name=""/>
        <dsp:cNvSpPr/>
      </dsp:nvSpPr>
      <dsp:spPr>
        <a:xfrm rot="5400000">
          <a:off x="3100874" y="-813171"/>
          <a:ext cx="948048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600" kern="1200" dirty="0">
              <a:cs typeface="+mj-cs"/>
            </a:rPr>
            <a:t>ข้อมูลสถานะสุขภาพ</a:t>
          </a:r>
        </a:p>
      </dsp:txBody>
      <dsp:txXfrm rot="-5400000">
        <a:off x="1020975" y="1313008"/>
        <a:ext cx="5061567" cy="855488"/>
      </dsp:txXfrm>
    </dsp:sp>
    <dsp:sp modelId="{7C78FC9C-C2D6-4A11-89A5-DAB221102AA3}">
      <dsp:nvSpPr>
        <dsp:cNvPr id="0" name=""/>
        <dsp:cNvSpPr/>
      </dsp:nvSpPr>
      <dsp:spPr>
        <a:xfrm rot="5400000">
          <a:off x="-218780" y="2748325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>
              <a:cs typeface="+mj-cs"/>
            </a:rPr>
            <a:t>3</a:t>
          </a:r>
        </a:p>
      </dsp:txBody>
      <dsp:txXfrm rot="-5400000">
        <a:off x="1" y="3040033"/>
        <a:ext cx="1020975" cy="437561"/>
      </dsp:txXfrm>
    </dsp:sp>
    <dsp:sp modelId="{1A03FEA9-3F67-435F-A3E4-3E090818E2CB}">
      <dsp:nvSpPr>
        <dsp:cNvPr id="0" name=""/>
        <dsp:cNvSpPr/>
      </dsp:nvSpPr>
      <dsp:spPr>
        <a:xfrm rot="5400000">
          <a:off x="3100874" y="449645"/>
          <a:ext cx="948048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kern="1200" dirty="0">
              <a:cs typeface="+mj-cs"/>
            </a:rPr>
            <a:t>ข้อมูลด้านการเงิน</a:t>
          </a:r>
        </a:p>
      </dsp:txBody>
      <dsp:txXfrm rot="-5400000">
        <a:off x="1020975" y="2575824"/>
        <a:ext cx="5061567" cy="8554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05/01/66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901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05/01/66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964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05/01/66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045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05/01/66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50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05/01/66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185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05/01/66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654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05/01/66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11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05/01/66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372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05/01/66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168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05/01/66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046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05/01/66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971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0D95-6B67-48A3-B95F-BE32ADA7319B}" type="datetimeFigureOut">
              <a:rPr lang="th-TH" smtClean="0"/>
              <a:t>05/01/66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49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chart" Target="../charts/chart8.xml"/><Relationship Id="rId4" Type="http://schemas.openxmlformats.org/officeDocument/2006/relationships/diagramLayout" Target="../diagrams/layout11.xml"/><Relationship Id="rId9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chart" Target="../charts/chart10.xml"/><Relationship Id="rId4" Type="http://schemas.openxmlformats.org/officeDocument/2006/relationships/diagramLayout" Target="../diagrams/layout12.xml"/><Relationship Id="rId9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chart" Target="../charts/chart12.xml"/><Relationship Id="rId4" Type="http://schemas.openxmlformats.org/officeDocument/2006/relationships/diagramData" Target="../diagrams/data13.xml"/><Relationship Id="rId9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ตัดมุมสี่เหลี่ยมผืนผ้าด้านทแยงมุม 5"/>
          <p:cNvSpPr/>
          <p:nvPr/>
        </p:nvSpPr>
        <p:spPr>
          <a:xfrm>
            <a:off x="1691680" y="188640"/>
            <a:ext cx="6552728" cy="1440160"/>
          </a:xfrm>
          <a:prstGeom prst="snip2DiagRect">
            <a:avLst/>
          </a:prstGeom>
          <a:ln w="38100"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สถิติข้อมูล</a:t>
            </a:r>
          </a:p>
          <a:p>
            <a:pPr algn="ctr"/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โรงพยาบาลเขาชัยสน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" y="20781"/>
            <a:ext cx="1031955" cy="1031955"/>
          </a:xfrm>
          <a:prstGeom prst="rect">
            <a:avLst/>
          </a:prstGeom>
        </p:spPr>
      </p:pic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1964465530"/>
              </p:ext>
            </p:extLst>
          </p:nvPr>
        </p:nvGraphicFramePr>
        <p:xfrm>
          <a:off x="1691680" y="1988840"/>
          <a:ext cx="6128823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79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7" y="-23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อันดับโรคผู้ป่วยใน เดือน ตุลาคม </a:t>
            </a:r>
            <a:r>
              <a:rPr lang="th-TH" sz="3200" b="1" dirty="0" smtClean="0">
                <a:cs typeface="+mj-cs"/>
              </a:rPr>
              <a:t>2565 – พฤศจิกายน 2565</a:t>
            </a:r>
            <a:endParaRPr lang="th-TH" sz="3200" b="1" dirty="0"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2785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034974"/>
              </p:ext>
            </p:extLst>
          </p:nvPr>
        </p:nvGraphicFramePr>
        <p:xfrm>
          <a:off x="683568" y="1556792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494586654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544781" y="1700808"/>
            <a:ext cx="8491715" cy="50405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115719" y="693415"/>
            <a:ext cx="7772400" cy="84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อัตราครองเตียง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="" xmlns:a16="http://schemas.microsoft.com/office/drawing/2014/main" id="{1F799518-36B4-4951-A8F0-A7F0C6EBED5B}"/>
              </a:ext>
            </a:extLst>
          </p:cNvPr>
          <p:cNvSpPr txBox="1"/>
          <p:nvPr/>
        </p:nvSpPr>
        <p:spPr>
          <a:xfrm>
            <a:off x="1619672" y="60212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="" xmlns:a16="http://schemas.microsoft.com/office/drawing/2014/main" id="{C76B3AA2-386B-44FF-A783-3F5CD163A43E}"/>
              </a:ext>
            </a:extLst>
          </p:cNvPr>
          <p:cNvSpPr txBox="1"/>
          <p:nvPr/>
        </p:nvSpPr>
        <p:spPr>
          <a:xfrm>
            <a:off x="5489762" y="2015283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</a:t>
            </a:r>
            <a:r>
              <a:rPr lang="th-TH" dirty="0" smtClean="0"/>
              <a:t>66</a:t>
            </a:r>
            <a:endParaRPr lang="en-US" dirty="0"/>
          </a:p>
        </p:txBody>
      </p:sp>
      <p:graphicFrame>
        <p:nvGraphicFramePr>
          <p:cNvPr id="15" name="แผนภูมิ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286727"/>
              </p:ext>
            </p:extLst>
          </p:nvPr>
        </p:nvGraphicFramePr>
        <p:xfrm>
          <a:off x="5001918" y="2549140"/>
          <a:ext cx="3861121" cy="383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3324B6CF-0EF3-456A-97C9-6C4A4B097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556258"/>
              </p:ext>
            </p:extLst>
          </p:nvPr>
        </p:nvGraphicFramePr>
        <p:xfrm>
          <a:off x="683568" y="2026262"/>
          <a:ext cx="4032448" cy="383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1815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ไดอะแกรม 4"/>
          <p:cNvGraphicFramePr/>
          <p:nvPr/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683568" y="1430016"/>
            <a:ext cx="8352928" cy="53113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115719" y="693415"/>
            <a:ext cx="7772400" cy="1007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SUM Adj RW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="" xmlns:a16="http://schemas.microsoft.com/office/drawing/2014/main" id="{69E2AE40-B5FA-4E58-A2EB-F15B2AB1B8F6}"/>
              </a:ext>
            </a:extLst>
          </p:cNvPr>
          <p:cNvSpPr txBox="1"/>
          <p:nvPr/>
        </p:nvSpPr>
        <p:spPr>
          <a:xfrm>
            <a:off x="1763688" y="600519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="" xmlns:a16="http://schemas.microsoft.com/office/drawing/2014/main" id="{6282B398-BBFC-45EA-A1FF-7531C20340A5}"/>
              </a:ext>
            </a:extLst>
          </p:cNvPr>
          <p:cNvSpPr txBox="1"/>
          <p:nvPr/>
        </p:nvSpPr>
        <p:spPr>
          <a:xfrm>
            <a:off x="5414328" y="1734309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</a:t>
            </a:r>
            <a:r>
              <a:rPr lang="th-TH" dirty="0" smtClean="0"/>
              <a:t>66</a:t>
            </a:r>
            <a:endParaRPr lang="en-US" dirty="0"/>
          </a:p>
        </p:txBody>
      </p:sp>
      <p:graphicFrame>
        <p:nvGraphicFramePr>
          <p:cNvPr id="14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8948D312-74A5-4E4C-841B-72FFB2B61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375773"/>
              </p:ext>
            </p:extLst>
          </p:nvPr>
        </p:nvGraphicFramePr>
        <p:xfrm>
          <a:off x="4886781" y="2420888"/>
          <a:ext cx="4082768" cy="397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303A6834-1F50-4D8B-A2E3-AD0629E61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908857"/>
              </p:ext>
            </p:extLst>
          </p:nvPr>
        </p:nvGraphicFramePr>
        <p:xfrm>
          <a:off x="866958" y="1628800"/>
          <a:ext cx="3808421" cy="426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9177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5960" y="67894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ข้อมูลผู้ป่วยในเดือน ตุลาคม </a:t>
            </a:r>
            <a:r>
              <a:rPr lang="th-TH" sz="3600" b="1" dirty="0" smtClean="0">
                <a:cs typeface="+mj-cs"/>
              </a:rPr>
              <a:t>2565 </a:t>
            </a:r>
            <a:r>
              <a:rPr lang="th-TH" sz="3600" b="1" dirty="0">
                <a:cs typeface="+mj-cs"/>
              </a:rPr>
              <a:t>–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พฤศจิกายน 2565</a:t>
            </a:r>
            <a:endParaRPr lang="th-TH" sz="36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3508" y="1382424"/>
            <a:ext cx="9000492" cy="54755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="" xmlns:a16="http://schemas.microsoft.com/office/drawing/2014/main" id="{D6BF613F-E2D6-4FC7-827C-E4B894624353}"/>
              </a:ext>
            </a:extLst>
          </p:cNvPr>
          <p:cNvSpPr txBox="1"/>
          <p:nvPr/>
        </p:nvSpPr>
        <p:spPr>
          <a:xfrm flipH="1">
            <a:off x="2053692" y="5955849"/>
            <a:ext cx="81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CMI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2C8DEFC1-7116-4B3F-952C-85627F61718E}"/>
              </a:ext>
            </a:extLst>
          </p:cNvPr>
          <p:cNvSpPr txBox="1"/>
          <p:nvPr/>
        </p:nvSpPr>
        <p:spPr>
          <a:xfrm>
            <a:off x="6156176" y="1636044"/>
            <a:ext cx="19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Active bed</a:t>
            </a:r>
          </a:p>
        </p:txBody>
      </p:sp>
      <p:graphicFrame>
        <p:nvGraphicFramePr>
          <p:cNvPr id="14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86EC22DD-6191-412E-B182-C2D4E0E7B2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987044"/>
              </p:ext>
            </p:extLst>
          </p:nvPr>
        </p:nvGraphicFramePr>
        <p:xfrm>
          <a:off x="5076056" y="2159264"/>
          <a:ext cx="3744416" cy="431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7311F1C1-4431-49F8-B739-ABF187026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413690"/>
              </p:ext>
            </p:extLst>
          </p:nvPr>
        </p:nvGraphicFramePr>
        <p:xfrm>
          <a:off x="334380" y="1636044"/>
          <a:ext cx="4381636" cy="4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35018238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1075" y="802556"/>
            <a:ext cx="836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65 – พฤศจิกายน 2565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31337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414322"/>
              </p:ext>
            </p:extLst>
          </p:nvPr>
        </p:nvGraphicFramePr>
        <p:xfrm>
          <a:off x="899592" y="1556792"/>
          <a:ext cx="78488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291983426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807539"/>
            <a:ext cx="83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65 – พฤศจิกายน 65(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เฉลี่ยจำนวนเงิน/ครั้ง)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31337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03281"/>
              </p:ext>
            </p:extLst>
          </p:nvPr>
        </p:nvGraphicFramePr>
        <p:xfrm>
          <a:off x="827584" y="1556792"/>
          <a:ext cx="79928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137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7405895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808117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65 – พฤศจิกายน 65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4781" y="1331336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249546"/>
              </p:ext>
            </p:extLst>
          </p:nvPr>
        </p:nvGraphicFramePr>
        <p:xfrm>
          <a:off x="755576" y="1484784"/>
          <a:ext cx="813690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43705262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544781" y="1331336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807539"/>
            <a:ext cx="83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65 – พฤศจิกายน 65 (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เฉลี่ยจำนวนเงิน/ครั้ง)</a:t>
            </a:r>
          </a:p>
        </p:txBody>
      </p:sp>
      <p:graphicFrame>
        <p:nvGraphicFramePr>
          <p:cNvPr id="12" name="แผนภูมิ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345599"/>
              </p:ext>
            </p:extLst>
          </p:nvPr>
        </p:nvGraphicFramePr>
        <p:xfrm>
          <a:off x="680374" y="1484784"/>
          <a:ext cx="814009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86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03060" y="2132856"/>
            <a:ext cx="77768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th-TH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" y="0"/>
            <a:ext cx="9144000" cy="685800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" y="-4369"/>
            <a:ext cx="1071562" cy="1071562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465477626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จำนวนผู้รับบริการผู้ป่วยนอก เดือน </a:t>
            </a:r>
            <a:r>
              <a:rPr lang="th-TH" sz="3600" b="1" dirty="0" err="1">
                <a:latin typeface="Angsana New" panose="02020603050405020304" pitchFamily="18" charset="-34"/>
                <a:cs typeface="+mj-cs"/>
              </a:rPr>
              <a:t>ตค</a:t>
            </a:r>
            <a:r>
              <a:rPr lang="th-TH" sz="3600" b="1" dirty="0">
                <a:latin typeface="Angsana New" panose="02020603050405020304" pitchFamily="18" charset="-34"/>
                <a:cs typeface="+mj-cs"/>
              </a:rPr>
              <a:t>.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65-</a:t>
            </a:r>
            <a:r>
              <a:rPr lang="th-TH" sz="3600" b="1" dirty="0" err="1" smtClean="0">
                <a:latin typeface="Angsana New" panose="02020603050405020304" pitchFamily="18" charset="-34"/>
                <a:cs typeface="+mj-cs"/>
              </a:rPr>
              <a:t>พย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.65</a:t>
            </a:r>
            <a:endParaRPr lang="th-TH" sz="3600" b="1" dirty="0"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B4FC2D80-815A-4CD7-839D-75C009E72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191911"/>
              </p:ext>
            </p:extLst>
          </p:nvPr>
        </p:nvGraphicFramePr>
        <p:xfrm>
          <a:off x="899592" y="1700808"/>
          <a:ext cx="75608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036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65702503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จำนวนผู้รับบริการผู้ป่วยนอก แยกรายสิทธิ </a:t>
            </a:r>
            <a:r>
              <a:rPr lang="th-TH" sz="3600" b="1" dirty="0" err="1">
                <a:cs typeface="+mj-cs"/>
              </a:rPr>
              <a:t>ตค</a:t>
            </a:r>
            <a:r>
              <a:rPr lang="th-TH" sz="3600" b="1" dirty="0">
                <a:cs typeface="+mj-cs"/>
              </a:rPr>
              <a:t>.</a:t>
            </a:r>
            <a:r>
              <a:rPr lang="th-TH" sz="3600" b="1" dirty="0" smtClean="0">
                <a:cs typeface="+mj-cs"/>
              </a:rPr>
              <a:t>65-</a:t>
            </a:r>
            <a:r>
              <a:rPr lang="th-TH" sz="3600" b="1" dirty="0" err="1" smtClean="0">
                <a:latin typeface="Angsana New" panose="02020603050405020304" pitchFamily="18" charset="-34"/>
                <a:cs typeface="+mj-cs"/>
              </a:rPr>
              <a:t>พย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.65</a:t>
            </a:r>
            <a:endParaRPr lang="th-TH" sz="36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20DBD01C-9E4B-4376-9187-E8E637866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051285"/>
              </p:ext>
            </p:extLst>
          </p:nvPr>
        </p:nvGraphicFramePr>
        <p:xfrm>
          <a:off x="866202" y="1545583"/>
          <a:ext cx="7882262" cy="490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067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523425432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จำนวนผู้รับบริการผู้ป่วยใน เดือน </a:t>
            </a:r>
            <a:r>
              <a:rPr lang="th-TH" sz="3600" b="1" dirty="0" err="1">
                <a:cs typeface="+mj-cs"/>
              </a:rPr>
              <a:t>ตค</a:t>
            </a:r>
            <a:r>
              <a:rPr lang="th-TH" sz="3600" b="1" dirty="0">
                <a:cs typeface="+mj-cs"/>
              </a:rPr>
              <a:t>. </a:t>
            </a:r>
            <a:r>
              <a:rPr lang="th-TH" sz="3600" b="1" dirty="0" smtClean="0">
                <a:cs typeface="+mj-cs"/>
              </a:rPr>
              <a:t>65 – </a:t>
            </a:r>
            <a:r>
              <a:rPr lang="th-TH" sz="3600" b="1" dirty="0" err="1" smtClean="0">
                <a:latin typeface="Angsana New" panose="02020603050405020304" pitchFamily="18" charset="-34"/>
                <a:cs typeface="+mj-cs"/>
              </a:rPr>
              <a:t>พย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.65</a:t>
            </a:r>
            <a:endParaRPr lang="th-TH" sz="36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5598078D-5D77-474D-BFB5-6D1A0584E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560171"/>
              </p:ext>
            </p:extLst>
          </p:nvPr>
        </p:nvGraphicFramePr>
        <p:xfrm>
          <a:off x="755576" y="1628800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47249113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จำนวนผู้รับบริการผู้ป่วยใน แยกรายสิทธิ เดือน </a:t>
            </a:r>
            <a:r>
              <a:rPr lang="th-TH" sz="3200" b="1" dirty="0" err="1">
                <a:latin typeface="Angsana New" panose="02020603050405020304" pitchFamily="18" charset="-34"/>
                <a:cs typeface="+mj-cs"/>
              </a:rPr>
              <a:t>ตค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.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6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5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-</a:t>
            </a:r>
            <a:r>
              <a:rPr lang="th-TH" sz="3200" b="1" dirty="0" err="1" smtClean="0">
                <a:latin typeface="Angsana New" panose="02020603050405020304" pitchFamily="18" charset="-34"/>
                <a:cs typeface="+mj-cs"/>
              </a:rPr>
              <a:t>พย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.65</a:t>
            </a:r>
            <a:endParaRPr lang="th-TH" sz="3200" b="1" dirty="0"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88D330C9-B477-4CA3-AE56-AFA0DF0D0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347341"/>
              </p:ext>
            </p:extLst>
          </p:nvPr>
        </p:nvGraphicFramePr>
        <p:xfrm>
          <a:off x="827584" y="1628800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/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0666" y="65839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สาเหตุการตาย เดือน ตุลาคม </a:t>
            </a:r>
            <a:r>
              <a:rPr lang="th-TH" sz="3600" b="1" dirty="0" smtClean="0">
                <a:cs typeface="+mj-cs"/>
              </a:rPr>
              <a:t>2565 –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พฤศจิกายน 2565</a:t>
            </a:r>
            <a:endParaRPr lang="th-TH" sz="36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65792"/>
            <a:ext cx="8491714" cy="53285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="" xmlns:a16="http://schemas.microsoft.com/office/drawing/2014/main" id="{77A5D12D-80C7-477B-AA1D-4D6B48475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76109"/>
              </p:ext>
            </p:extLst>
          </p:nvPr>
        </p:nvGraphicFramePr>
        <p:xfrm>
          <a:off x="770513" y="1628800"/>
          <a:ext cx="7916287" cy="425362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858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572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48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45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7264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อันดับ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สาเหตุการตาย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จำนวน/คน (</a:t>
                      </a: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n=</a:t>
                      </a: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14)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คิดเป็นร้อยละ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572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จมน้ำ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21.44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264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RESPIRATORY FAILURE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14.30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26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โดนยิง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7.14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8518782"/>
                  </a:ext>
                </a:extLst>
              </a:tr>
              <a:tr h="32726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อุบัติเหตุจราจร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7.14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93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Myocardial infarction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7.14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Cardiac arrest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7.14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615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Hemorrage</a:t>
                      </a: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hypovolemic shock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7.14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726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7.14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6722574"/>
                  </a:ext>
                </a:extLst>
              </a:tr>
              <a:tr h="32726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ไม่ทราบสาเหตุ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7.14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390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Chronic kidney disease stage 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7.14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3906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ผูกคอ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7.14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8570BB-5D37-4D7F-9D0D-7D5B196D6B9A}"/>
              </a:ext>
            </a:extLst>
          </p:cNvPr>
          <p:cNvSpPr txBox="1"/>
          <p:nvPr/>
        </p:nvSpPr>
        <p:spPr>
          <a:xfrm>
            <a:off x="770513" y="6019096"/>
            <a:ext cx="69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ที่มาแหล่งข้อมูล </a:t>
            </a:r>
            <a:r>
              <a:rPr lang="en-US" sz="1400" dirty="0">
                <a:solidFill>
                  <a:srgbClr val="FF0000"/>
                </a:solidFill>
                <a:cs typeface="+mj-cs"/>
              </a:rPr>
              <a:t>: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หนังสือรับรองการตาย</a:t>
            </a:r>
          </a:p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สาเหตุการตายทั้ง นอกและในโรงพยาบาล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37159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10 อันดับส่งต่อผู้ป่วยนอก เดือน ตุลาคม </a:t>
            </a:r>
            <a:r>
              <a:rPr lang="th-TH" sz="3200" b="1" dirty="0" smtClean="0">
                <a:cs typeface="+mj-cs"/>
              </a:rPr>
              <a:t>2565 – พฤศจิกายน 2565</a:t>
            </a:r>
            <a:endParaRPr lang="th-TH" sz="32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35875"/>
              </p:ext>
            </p:extLst>
          </p:nvPr>
        </p:nvGraphicFramePr>
        <p:xfrm>
          <a:off x="768452" y="1700808"/>
          <a:ext cx="7980012" cy="489654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4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7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8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0029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cs typeface="+mj-cs"/>
                        </a:rPr>
                        <a:t>อันดับ</a:t>
                      </a:r>
                      <a:endParaRPr lang="th-TH" sz="18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cs typeface="+mj-cs"/>
                        </a:rPr>
                        <a:t>โรค</a:t>
                      </a:r>
                      <a:endParaRPr lang="th-TH" sz="18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+mj-cs"/>
                        </a:rPr>
                        <a:t>จำนวน/ราย (</a:t>
                      </a:r>
                      <a:r>
                        <a:rPr lang="en-US" sz="1800" dirty="0" smtClean="0">
                          <a:latin typeface="TH SarabunPSK" pitchFamily="34" charset="-34"/>
                          <a:cs typeface="+mj-cs"/>
                        </a:rPr>
                        <a:t>n=</a:t>
                      </a:r>
                      <a:r>
                        <a:rPr lang="th-TH" sz="1800" dirty="0" smtClean="0">
                          <a:latin typeface="TH SarabunPSK" pitchFamily="34" charset="-34"/>
                          <a:cs typeface="+mj-cs"/>
                        </a:rPr>
                        <a:t>947</a:t>
                      </a:r>
                      <a:r>
                        <a:rPr lang="en-US" sz="1800" dirty="0" smtClean="0">
                          <a:latin typeface="TH SarabunPSK" pitchFamily="34" charset="-34"/>
                          <a:cs typeface="+mj-cs"/>
                        </a:rPr>
                        <a:t>)</a:t>
                      </a:r>
                      <a:endParaRPr lang="th-TH" sz="18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+mj-cs"/>
                        </a:rPr>
                        <a:t>คิดเป็นร้อยละ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029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+mj-cs"/>
                        </a:rPr>
                        <a:t>1</a:t>
                      </a:r>
                      <a:endParaRPr lang="th-TH" sz="18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H SarabunPSK" pitchFamily="34" charset="-34"/>
                          <a:cs typeface="+mj-cs"/>
                        </a:rPr>
                        <a:t>Hypertension</a:t>
                      </a:r>
                      <a:endParaRPr lang="pt-BR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68</a:t>
                      </a:r>
                      <a:endParaRPr lang="pt-BR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H SarabunPSK" pitchFamily="34" charset="-34"/>
                          <a:cs typeface="+mj-cs"/>
                        </a:rPr>
                        <a:t> 7.18</a:t>
                      </a:r>
                      <a:endParaRPr lang="pt-BR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6090405"/>
                  </a:ext>
                </a:extLst>
              </a:tr>
              <a:tr h="4461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+mj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+mn-cs"/>
                        </a:rPr>
                        <a:t>Cerebral infarction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itchFamily="34" charset="-34"/>
                          <a:cs typeface="+mj-cs"/>
                        </a:rPr>
                        <a:t>42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4.43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3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Abdominal</a:t>
                      </a:r>
                      <a:r>
                        <a:rPr lang="en-US" sz="1600" baseline="0" dirty="0" smtClean="0">
                          <a:latin typeface="TH SarabunPSK" pitchFamily="34" charset="-34"/>
                          <a:cs typeface="+mj-cs"/>
                        </a:rPr>
                        <a:t> pain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itchFamily="34" charset="-34"/>
                          <a:cs typeface="+mj-cs"/>
                        </a:rPr>
                        <a:t>25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2.63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</a:tr>
              <a:tr h="4461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itchFamily="34" charset="-34"/>
                          <a:cs typeface="+mj-cs"/>
                        </a:rPr>
                        <a:t>4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ก้อนในเต้านม ที่ไม่ได้ระบุรายละเอียด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2.32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  <a:tr h="446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5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TH SarabunPSK" pitchFamily="34" charset="-34"/>
                          <a:cs typeface="TH SarabunPSK" pitchFamily="34" charset="-34"/>
                        </a:rPr>
                        <a:t>Diabetes mellitus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2.21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6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6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Cataract , 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18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1.90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3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7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Localized swelling , mass and lump , 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Angsana New"/>
                        </a:rPr>
                        <a:t>17</a:t>
                      </a:r>
                      <a:endParaRPr lang="en-US" sz="10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Calibri"/>
                          <a:ea typeface="Calibri"/>
                          <a:cs typeface="Cordia New"/>
                        </a:rPr>
                        <a:t>1.79</a:t>
                      </a:r>
                      <a:endParaRPr lang="en-US" sz="10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6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8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Seguelae</a:t>
                      </a:r>
                      <a:r>
                        <a:rPr lang="en-US" sz="1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of other accident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Calibri"/>
                          <a:ea typeface="Calibri"/>
                          <a:cs typeface="Cordia New"/>
                        </a:rPr>
                        <a:t>1.47</a:t>
                      </a:r>
                      <a:endParaRPr lang="en-US" sz="10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4218845"/>
                  </a:ext>
                </a:extLst>
              </a:tr>
              <a:tr h="446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9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Cerebral concussion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itchFamily="34" charset="-34"/>
                          <a:cs typeface="+mj-cs"/>
                        </a:rPr>
                        <a:t>14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1.47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6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10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Old myocardial infarction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1.37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10 อันดับส่งต่อผู้ป่วยใน เดือน </a:t>
            </a:r>
            <a:r>
              <a:rPr lang="th-TH" sz="3200" b="1" dirty="0" smtClean="0">
                <a:cs typeface="+mj-cs"/>
              </a:rPr>
              <a:t>ตุลาคม 2565 – พฤศจิกายน 2565</a:t>
            </a:r>
            <a:endParaRPr lang="th-TH" sz="32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68760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61691"/>
              </p:ext>
            </p:extLst>
          </p:nvPr>
        </p:nvGraphicFramePr>
        <p:xfrm>
          <a:off x="730293" y="1412780"/>
          <a:ext cx="8018171" cy="511256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35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1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7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329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012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cs typeface="+mj-cs"/>
                        </a:rPr>
                        <a:t>อันดับ</a:t>
                      </a:r>
                      <a:endParaRPr lang="th-TH" sz="24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cs typeface="+mj-cs"/>
                        </a:rPr>
                        <a:t>โรค</a:t>
                      </a:r>
                      <a:endParaRPr lang="th-TH" sz="24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itchFamily="34" charset="-34"/>
                          <a:cs typeface="+mj-cs"/>
                        </a:rPr>
                        <a:t>จำนวน/ราย</a:t>
                      </a:r>
                      <a:r>
                        <a:rPr lang="en-US" sz="2400" dirty="0">
                          <a:latin typeface="TH SarabunPSK" pitchFamily="34" charset="-34"/>
                          <a:cs typeface="+mj-cs"/>
                        </a:rPr>
                        <a:t> </a:t>
                      </a:r>
                      <a:r>
                        <a:rPr lang="th-TH" sz="2400" dirty="0">
                          <a:latin typeface="TH SarabunPSK" pitchFamily="34" charset="-34"/>
                          <a:cs typeface="+mj-cs"/>
                        </a:rPr>
                        <a:t>(</a:t>
                      </a:r>
                      <a:r>
                        <a:rPr lang="en-US" sz="2400" dirty="0" smtClean="0">
                          <a:latin typeface="TH SarabunPSK" pitchFamily="34" charset="-34"/>
                          <a:cs typeface="+mj-cs"/>
                        </a:rPr>
                        <a:t>n=</a:t>
                      </a:r>
                      <a:r>
                        <a:rPr lang="th-TH" sz="2400" dirty="0" smtClean="0">
                          <a:latin typeface="TH SarabunPSK" pitchFamily="34" charset="-34"/>
                          <a:cs typeface="+mj-cs"/>
                        </a:rPr>
                        <a:t>64</a:t>
                      </a:r>
                      <a:r>
                        <a:rPr lang="en-US" sz="2400" dirty="0" smtClean="0">
                          <a:latin typeface="TH SarabunPSK" pitchFamily="34" charset="-34"/>
                          <a:cs typeface="+mj-cs"/>
                        </a:rPr>
                        <a:t>)</a:t>
                      </a:r>
                      <a:endParaRPr lang="th-TH" sz="24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itchFamily="34" charset="-34"/>
                          <a:cs typeface="+mj-cs"/>
                        </a:rPr>
                        <a:t>คิดเป็นร้อยละ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1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H SarabunPSK" pitchFamily="34" charset="-34"/>
                          <a:cs typeface="+mj-cs"/>
                        </a:rPr>
                        <a:t>COPD with 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H SarabunPSK" pitchFamily="34" charset="-34"/>
                          <a:cs typeface="+mj-cs"/>
                        </a:rPr>
                        <a:t>6</a:t>
                      </a:r>
                      <a:endParaRPr lang="pt-BR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9.37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</a:tr>
              <a:tr h="413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2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H SarabunPSK" pitchFamily="34" charset="-34"/>
                          <a:cs typeface="+mj-cs"/>
                        </a:rPr>
                        <a:t>Congestive heart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H SarabunPSK" pitchFamily="34" charset="-34"/>
                          <a:cs typeface="+mj-cs"/>
                        </a:rPr>
                        <a:t>5</a:t>
                      </a:r>
                      <a:endParaRPr lang="pt-BR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7.81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3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Urinary tract infection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3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4.68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3612404"/>
                  </a:ext>
                </a:extLst>
              </a:tr>
              <a:tr h="413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4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TH SarabunPSK" pitchFamily="34" charset="-34"/>
                          <a:cs typeface="+mj-cs"/>
                        </a:rPr>
                        <a:t>Cerebral infarction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H SarabunPSK" pitchFamily="34" charset="-34"/>
                          <a:cs typeface="+mj-cs"/>
                        </a:rPr>
                        <a:t>2</a:t>
                      </a:r>
                      <a:endParaRPr lang="pt-BR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H SarabunPSK" pitchFamily="34" charset="-34"/>
                          <a:cs typeface="+mj-cs"/>
                        </a:rPr>
                        <a:t>3.12</a:t>
                      </a:r>
                      <a:endParaRPr lang="pt-BR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5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Gastroenteritis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2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H SarabunPSK" pitchFamily="34" charset="-34"/>
                          <a:cs typeface="+mj-cs"/>
                        </a:rPr>
                        <a:t>3.12</a:t>
                      </a:r>
                      <a:endParaRPr lang="pt-BR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6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Bacterial infection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3.12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7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Diabetes </a:t>
                      </a:r>
                      <a:r>
                        <a:rPr lang="en-US" sz="1600" dirty="0" err="1" smtClean="0">
                          <a:latin typeface="TH SarabunPSK" pitchFamily="34" charset="-34"/>
                          <a:cs typeface="+mj-cs"/>
                        </a:rPr>
                        <a:t>millitus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2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3.12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8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Acute </a:t>
                      </a:r>
                      <a:r>
                        <a:rPr lang="en-US" sz="16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cholecystitis</a:t>
                      </a:r>
                      <a:endParaRPr lang="en-US" sz="16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2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3.12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6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9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Acute </a:t>
                      </a:r>
                      <a:r>
                        <a:rPr lang="en-US" sz="16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transmuural</a:t>
                      </a:r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 myocardial</a:t>
                      </a:r>
                      <a:r>
                        <a:rPr lang="en-US" sz="16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infraction of unspecified site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3.12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6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10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Pleural effusion in conditions classified</a:t>
                      </a:r>
                      <a:r>
                        <a:rPr lang="en-US" sz="1600" baseline="0" dirty="0" smtClean="0">
                          <a:latin typeface="TH SarabunPSK" pitchFamily="34" charset="-34"/>
                          <a:cs typeface="+mj-cs"/>
                        </a:rPr>
                        <a:t> elsewhere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2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3.12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6202" y="744027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อันดับโรคผู้ป่วยนอก เดือน ตุลาคม </a:t>
            </a:r>
            <a:r>
              <a:rPr lang="th-TH" sz="3200" b="1" dirty="0" smtClean="0">
                <a:cs typeface="+mj-cs"/>
              </a:rPr>
              <a:t>2565 – พฤศจิกายน 2565</a:t>
            </a:r>
            <a:endParaRPr lang="th-TH" sz="32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682655"/>
              </p:ext>
            </p:extLst>
          </p:nvPr>
        </p:nvGraphicFramePr>
        <p:xfrm>
          <a:off x="899774" y="1556792"/>
          <a:ext cx="78153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532</Words>
  <Application>Microsoft Office PowerPoint</Application>
  <PresentationFormat>นำเสนอทางหน้าจอ (4:3)</PresentationFormat>
  <Paragraphs>186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INS03</dc:creator>
  <cp:lastModifiedBy>xxx</cp:lastModifiedBy>
  <cp:revision>229</cp:revision>
  <dcterms:created xsi:type="dcterms:W3CDTF">2021-02-22T02:20:15Z</dcterms:created>
  <dcterms:modified xsi:type="dcterms:W3CDTF">2023-01-05T06:54:51Z</dcterms:modified>
</cp:coreProperties>
</file>