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6" r:id="rId5"/>
    <p:sldId id="265" r:id="rId6"/>
    <p:sldId id="264" r:id="rId7"/>
    <p:sldId id="268" r:id="rId8"/>
    <p:sldId id="267" r:id="rId9"/>
    <p:sldId id="270" r:id="rId10"/>
    <p:sldId id="272" r:id="rId11"/>
    <p:sldId id="274" r:id="rId12"/>
    <p:sldId id="269" r:id="rId13"/>
    <p:sldId id="271" r:id="rId14"/>
    <p:sldId id="276" r:id="rId15"/>
    <p:sldId id="273" r:id="rId16"/>
    <p:sldId id="275" r:id="rId17"/>
    <p:sldId id="277" r:id="rId18"/>
    <p:sldId id="256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จน.ผปนอก!$A$2</c:f>
              <c:strCache>
                <c:ptCount val="1"/>
                <c:pt idx="0">
                  <c:v>จำนวนครั้งของผู้ป่วยนอกทั้งหมด</c:v>
                </c:pt>
              </c:strCache>
            </c:strRef>
          </c:tx>
          <c:spPr>
            <a:ln w="28575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70263999362554E-2"/>
                  <c:y val="-5.8812006725870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41-48C6-9272-7D8F53281B40}"/>
                </c:ext>
              </c:extLst>
            </c:dLbl>
            <c:dLbl>
              <c:idx val="1"/>
              <c:layout>
                <c:manualLayout>
                  <c:x val="-3.0446482200520559E-2"/>
                  <c:y val="-3.8227804371815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41-48C6-9272-7D8F53281B40}"/>
                </c:ext>
              </c:extLst>
            </c:dLbl>
            <c:dLbl>
              <c:idx val="2"/>
              <c:layout>
                <c:manualLayout>
                  <c:x val="-3.1801162016612643E-2"/>
                  <c:y val="4.1168404708109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41-48C6-9272-7D8F53281B40}"/>
                </c:ext>
              </c:extLst>
            </c:dLbl>
            <c:dLbl>
              <c:idx val="3"/>
              <c:layout>
                <c:manualLayout>
                  <c:x val="-3.0446482200520559E-2"/>
                  <c:y val="-3.5287204035522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41-48C6-9272-7D8F53281B40}"/>
                </c:ext>
              </c:extLst>
            </c:dLbl>
            <c:dLbl>
              <c:idx val="4"/>
              <c:layout>
                <c:manualLayout>
                  <c:x val="-2.9091802384428479E-2"/>
                  <c:y val="2.35248026903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41-48C6-9272-7D8F53281B40}"/>
                </c:ext>
              </c:extLst>
            </c:dLbl>
            <c:dLbl>
              <c:idx val="5"/>
              <c:layout>
                <c:manualLayout>
                  <c:x val="-3.1801162016612643E-2"/>
                  <c:y val="-2.35248026903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41-48C6-9272-7D8F53281B40}"/>
                </c:ext>
              </c:extLst>
            </c:dLbl>
            <c:dLbl>
              <c:idx val="6"/>
              <c:layout>
                <c:manualLayout>
                  <c:x val="-2.7737122568336398E-2"/>
                  <c:y val="2.6465403026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41-48C6-9272-7D8F53281B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จน.ผปนอก!$B$1:$H$1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จน.ผปนอก!$B$2:$H$2</c:f>
              <c:numCache>
                <c:formatCode>_-* #,##0_-;\-* #,##0_-;_-* "-"??_-;_-@_-</c:formatCode>
                <c:ptCount val="7"/>
                <c:pt idx="0">
                  <c:v>6939</c:v>
                </c:pt>
                <c:pt idx="1">
                  <c:v>8003</c:v>
                </c:pt>
                <c:pt idx="2">
                  <c:v>7158</c:v>
                </c:pt>
                <c:pt idx="3">
                  <c:v>7839</c:v>
                </c:pt>
                <c:pt idx="4">
                  <c:v>7011</c:v>
                </c:pt>
                <c:pt idx="5">
                  <c:v>8265</c:v>
                </c:pt>
                <c:pt idx="6">
                  <c:v>7118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41-48C6-9272-7D8F53281B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609088"/>
        <c:axId val="103611008"/>
      </c:lineChart>
      <c:catAx>
        <c:axId val="1036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11008"/>
        <c:crosses val="autoZero"/>
        <c:auto val="1"/>
        <c:lblAlgn val="ctr"/>
        <c:lblOffset val="100"/>
        <c:noMultiLvlLbl val="0"/>
      </c:catAx>
      <c:valAx>
        <c:axId val="10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60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'sum  Adj Rw'!$A$2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</c:strCache>
            </c:strRef>
          </c:cat>
          <c:val>
            <c:numRef>
              <c:f>'sum  Adj Rw'!$B$2:$H$2</c:f>
              <c:numCache>
                <c:formatCode>General</c:formatCode>
                <c:ptCount val="7"/>
                <c:pt idx="0" formatCode="0.0000">
                  <c:v>106.4</c:v>
                </c:pt>
                <c:pt idx="1">
                  <c:v>118.88</c:v>
                </c:pt>
                <c:pt idx="2" formatCode="0.0000">
                  <c:v>140.04</c:v>
                </c:pt>
                <c:pt idx="3" formatCode="0.0000">
                  <c:v>160.57</c:v>
                </c:pt>
                <c:pt idx="4" formatCode="0.0000">
                  <c:v>141.43</c:v>
                </c:pt>
                <c:pt idx="5" formatCode="0.00">
                  <c:v>138.56</c:v>
                </c:pt>
                <c:pt idx="6" formatCode="0.00">
                  <c:v>134.55000000000001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D5-40FE-88F3-06BE8BD53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19776"/>
        <c:axId val="102629760"/>
      </c:lineChart>
      <c:catAx>
        <c:axId val="102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29760"/>
        <c:crosses val="autoZero"/>
        <c:auto val="1"/>
        <c:lblAlgn val="ctr"/>
        <c:lblOffset val="100"/>
        <c:noMultiLvlLbl val="0"/>
      </c:catAx>
      <c:valAx>
        <c:axId val="1026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bed'!$A$3</c:f>
              <c:strCache>
                <c:ptCount val="1"/>
                <c:pt idx="0">
                  <c:v>active bed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'CMI+Active bed'!$B$3:$H$3</c:f>
              <c:numCache>
                <c:formatCode>0.00</c:formatCode>
                <c:ptCount val="7"/>
                <c:pt idx="0">
                  <c:v>16.515000000000001</c:v>
                </c:pt>
                <c:pt idx="1">
                  <c:v>21.933000000000003</c:v>
                </c:pt>
                <c:pt idx="2">
                  <c:v>20.68</c:v>
                </c:pt>
                <c:pt idx="3">
                  <c:v>25.39</c:v>
                </c:pt>
                <c:pt idx="4">
                  <c:v>24.36</c:v>
                </c:pt>
                <c:pt idx="5">
                  <c:v>22.55</c:v>
                </c:pt>
                <c:pt idx="6">
                  <c:v>21.07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F1-4DE5-AC87-EA06B02B093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70560"/>
        <c:axId val="102793984"/>
      </c:lineChart>
      <c:catAx>
        <c:axId val="102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93984"/>
        <c:crosses val="autoZero"/>
        <c:auto val="1"/>
        <c:lblAlgn val="ctr"/>
        <c:lblOffset val="100"/>
        <c:noMultiLvlLbl val="0"/>
      </c:catAx>
      <c:valAx>
        <c:axId val="1027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'CMI+Active bed'!$A$2</c:f>
              <c:strCache>
                <c:ptCount val="1"/>
                <c:pt idx="0">
                  <c:v>CMI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'CMI+Active bed'!$B$1:$H$1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'CMI+Active bed'!$B$2:$H$2</c:f>
              <c:numCache>
                <c:formatCode>0.0000</c:formatCode>
                <c:ptCount val="7"/>
                <c:pt idx="0">
                  <c:v>0.48</c:v>
                </c:pt>
                <c:pt idx="1">
                  <c:v>0.47</c:v>
                </c:pt>
                <c:pt idx="2">
                  <c:v>0.55000000000000004</c:v>
                </c:pt>
                <c:pt idx="3">
                  <c:v>0.53</c:v>
                </c:pt>
                <c:pt idx="4">
                  <c:v>0.53</c:v>
                </c:pt>
                <c:pt idx="5">
                  <c:v>0.52</c:v>
                </c:pt>
                <c:pt idx="6">
                  <c:v>0.49469999999999997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16-48F2-8696-A0DC20689D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744064"/>
        <c:axId val="102746752"/>
      </c:lineChart>
      <c:catAx>
        <c:axId val="1027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6752"/>
        <c:crosses val="autoZero"/>
        <c:auto val="1"/>
        <c:lblAlgn val="ctr"/>
        <c:lblOffset val="100"/>
        <c:noMultiLvlLbl val="0"/>
      </c:catAx>
      <c:valAx>
        <c:axId val="1027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23131568013459"/>
          <c:y val="2.0980630437657358E-2"/>
          <c:w val="0.63328945368315448"/>
          <c:h val="0.88618778646680796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opd'!$A$13:$A$22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ลมปลายปัตคาดสัญญาณ 3 หลัง</c:v>
                </c:pt>
                <c:pt idx="3">
                  <c:v>caries of dentine</c:v>
                </c:pt>
                <c:pt idx="4">
                  <c:v>Follow-up examination after other treatment</c:v>
                </c:pt>
                <c:pt idx="5">
                  <c:v>Attention to surgical dressing and sutures</c:v>
                </c:pt>
                <c:pt idx="6">
                  <c:v>necrosis of pulp</c:v>
                </c:pt>
                <c:pt idx="7">
                  <c:v>Asthma, unspecified</c:v>
                </c:pt>
                <c:pt idx="8">
                  <c:v>muscle strain</c:v>
                </c:pt>
                <c:pt idx="9">
                  <c:v>Acute nasopharyngitis (commom cold)</c:v>
                </c:pt>
              </c:strCache>
            </c:strRef>
          </c:cat>
          <c:val>
            <c:numRef>
              <c:f>'chart  opd'!$B$13:$B$22</c:f>
              <c:numCache>
                <c:formatCode>#,##0.00_);\(#,##0.00\)</c:formatCode>
                <c:ptCount val="10"/>
                <c:pt idx="0">
                  <c:v>3153953.2</c:v>
                </c:pt>
                <c:pt idx="1">
                  <c:v>3144533.56</c:v>
                </c:pt>
                <c:pt idx="2" formatCode="_(* #,##0.00_);_(* \(#,##0.00\);_(* &quot;-&quot;??_);_(@_)">
                  <c:v>838229.25</c:v>
                </c:pt>
                <c:pt idx="3" formatCode="_(* #,##0.00_);_(* \(#,##0.00\);_(* &quot;-&quot;??_);_(@_)">
                  <c:v>751472.25</c:v>
                </c:pt>
                <c:pt idx="4" formatCode="_(* #,##0.00_);_(* \(#,##0.00\);_(* &quot;-&quot;??_);_(@_)">
                  <c:v>543192.03</c:v>
                </c:pt>
                <c:pt idx="5" formatCode="_(* #,##0.00_);_(* \(#,##0.00\);_(* &quot;-&quot;??_);_(@_)">
                  <c:v>431686.44</c:v>
                </c:pt>
                <c:pt idx="6" formatCode="_(* #,##0.00_);_(* \(#,##0.00\);_(* &quot;-&quot;??_);_(@_)">
                  <c:v>400028.75</c:v>
                </c:pt>
                <c:pt idx="7" formatCode="_(* #,##0.00_);_(* \(#,##0.00\);_(* &quot;-&quot;??_);_(@_)">
                  <c:v>388931.77</c:v>
                </c:pt>
                <c:pt idx="8" formatCode="_(* #,##0.00_);_(* \(#,##0.00\);_(* &quot;-&quot;??_);_(@_)">
                  <c:v>367721.5</c:v>
                </c:pt>
                <c:pt idx="9" formatCode="_(* #,##0.00_);_(* \(#,##0.00\);_(* &quot;-&quot;??_);_(@_)">
                  <c:v>286403.39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65-42C7-AF10-D192B014B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514560"/>
        <c:axId val="30516352"/>
        <c:axId val="0"/>
      </c:bar3DChart>
      <c:catAx>
        <c:axId val="3051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16352"/>
        <c:crosses val="autoZero"/>
        <c:auto val="1"/>
        <c:lblAlgn val="ctr"/>
        <c:lblOffset val="100"/>
        <c:noMultiLvlLbl val="0"/>
      </c:catAx>
      <c:valAx>
        <c:axId val="30516352"/>
        <c:scaling>
          <c:orientation val="minMax"/>
        </c:scaling>
        <c:delete val="0"/>
        <c:axPos val="b"/>
        <c:majorGridlines/>
        <c:numFmt formatCode="#,##0.00_);\(#,##0.00\)" sourceLinked="1"/>
        <c:majorTickMark val="out"/>
        <c:minorTickMark val="none"/>
        <c:tickLblPos val="nextTo"/>
        <c:crossAx val="3051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'chart  opd'!$B$1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opd'!$B$2:$B$11</c:f>
              <c:numCache>
                <c:formatCode>General</c:formatCode>
                <c:ptCount val="10"/>
                <c:pt idx="0" formatCode="#,##0_);\(#,##0\)">
                  <c:v>2472</c:v>
                </c:pt>
                <c:pt idx="1">
                  <c:v>4109</c:v>
                </c:pt>
                <c:pt idx="2" formatCode="_(* #,##0_);_(* \(#,##0\);_(* &quot;-&quot;??_);_(@_)">
                  <c:v>594</c:v>
                </c:pt>
                <c:pt idx="3" formatCode="#,##0_);\(#,##0\)">
                  <c:v>705</c:v>
                </c:pt>
                <c:pt idx="4" formatCode="#,##0_);\(#,##0\)">
                  <c:v>816</c:v>
                </c:pt>
                <c:pt idx="5" formatCode="#,##0_);\(#,##0\)">
                  <c:v>952</c:v>
                </c:pt>
                <c:pt idx="6" formatCode="_(* #,##0_);_(* \(#,##0\);_(* &quot;-&quot;??_);_(@_)">
                  <c:v>2546</c:v>
                </c:pt>
                <c:pt idx="7" formatCode="_(* #,##0_);_(* \(#,##0\);_(* &quot;-&quot;??_);_(@_)">
                  <c:v>1069</c:v>
                </c:pt>
                <c:pt idx="8" formatCode="_(* #,##0_);_(* \(#,##0\);_(* &quot;-&quot;??_);_(@_)">
                  <c:v>2878</c:v>
                </c:pt>
                <c:pt idx="9" formatCode="_(* #,##0_);_(* \(#,##0\);_(* &quot;-&quot;??_);_(@_)">
                  <c:v>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8-47CE-A4F4-0CFA22E8BBAE}"/>
            </c:ext>
          </c:extLst>
        </c:ser>
        <c:ser>
          <c:idx val="1"/>
          <c:order val="1"/>
          <c:tx>
            <c:strRef>
              <c:f>'chart  opd'!$C$1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 opd'!$A$2:$A$11</c:f>
              <c:strCache>
                <c:ptCount val="10"/>
                <c:pt idx="0">
                  <c:v>Diabetes millitus (DM)</c:v>
                </c:pt>
                <c:pt idx="1">
                  <c:v>Essential (primary) hypertension</c:v>
                </c:pt>
                <c:pt idx="2">
                  <c:v>Asthma, unspecified</c:v>
                </c:pt>
                <c:pt idx="3">
                  <c:v>caries of dentine</c:v>
                </c:pt>
                <c:pt idx="4">
                  <c:v>necrosis of pulp</c:v>
                </c:pt>
                <c:pt idx="5">
                  <c:v>muscle strain</c:v>
                </c:pt>
                <c:pt idx="6">
                  <c:v>ลมปลายปัตคาดสัญญาณ 3 หลัง</c:v>
                </c:pt>
                <c:pt idx="7">
                  <c:v>Acute nasopharyngitis (commom cold)</c:v>
                </c:pt>
                <c:pt idx="8">
                  <c:v>Follow-up examination after other treatment</c:v>
                </c:pt>
                <c:pt idx="9">
                  <c:v>Attention to surgical dressing and sutures</c:v>
                </c:pt>
              </c:strCache>
            </c:strRef>
          </c:cat>
          <c:val>
            <c:numRef>
              <c:f>'chart  opd'!$C$2:$C$11</c:f>
              <c:numCache>
                <c:formatCode>#,##0.00_);\(#,##0.00\)</c:formatCode>
                <c:ptCount val="10"/>
                <c:pt idx="0" formatCode="_(* #,##0.00_);_(* \(#,##0.00\);_(* &quot;-&quot;??_);_(@_)">
                  <c:v>1275.8699999999999</c:v>
                </c:pt>
                <c:pt idx="1">
                  <c:v>765.27</c:v>
                </c:pt>
                <c:pt idx="2" formatCode="_(* #,##0.00_);_(* \(#,##0.00\);_(* &quot;-&quot;??_);_(@_)">
                  <c:v>654.76</c:v>
                </c:pt>
                <c:pt idx="3" formatCode="_(* #,##0.00_);_(* \(#,##0.00\);_(* &quot;-&quot;??_);_(@_)">
                  <c:v>544.54</c:v>
                </c:pt>
                <c:pt idx="4" formatCode="_(* #,##0.00_);_(* \(#,##0.00\);_(* &quot;-&quot;??_);_(@_)">
                  <c:v>490.23</c:v>
                </c:pt>
                <c:pt idx="5" formatCode="_(* #,##0.00_);_(* \(#,##0.00\);_(* &quot;-&quot;??_);_(@_)">
                  <c:v>386.26</c:v>
                </c:pt>
                <c:pt idx="6" formatCode="_(* #,##0.00_);_(* \(#,##0.00\);_(* &quot;-&quot;??_);_(@_)">
                  <c:v>329.23</c:v>
                </c:pt>
                <c:pt idx="7" formatCode="_(* #,##0.00_);_(* \(#,##0.00\);_(* &quot;-&quot;??_);_(@_)">
                  <c:v>267.91000000000003</c:v>
                </c:pt>
                <c:pt idx="8" formatCode="_(* #,##0.00_);_(* \(#,##0.00\);_(* &quot;-&quot;??_);_(@_)">
                  <c:v>188.73</c:v>
                </c:pt>
                <c:pt idx="9" formatCode="_(* #,##0.00_);_(* \(#,##0.00\);_(* &quot;-&quot;??_);_(@_)">
                  <c:v>154.11000000000001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8-47CE-A4F4-0CFA22E8BB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29024"/>
        <c:axId val="30530560"/>
        <c:axId val="0"/>
      </c:bar3DChart>
      <c:catAx>
        <c:axId val="305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530560"/>
        <c:crosses val="autoZero"/>
        <c:auto val="1"/>
        <c:lblAlgn val="ctr"/>
        <c:lblOffset val="100"/>
        <c:noMultiLvlLbl val="0"/>
      </c:catAx>
      <c:valAx>
        <c:axId val="30530560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0529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54796022559847"/>
          <c:y val="4.0209087253719342E-2"/>
          <c:w val="0.60654811099004269"/>
          <c:h val="0.81723341582795261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ipd'!$A$14:$A$23</c:f>
              <c:strCache>
                <c:ptCount val="10"/>
                <c:pt idx="0">
                  <c:v>COPD with AE</c:v>
                </c:pt>
                <c:pt idx="1">
                  <c:v>Asthma, unspecified</c:v>
                </c:pt>
                <c:pt idx="2">
                  <c:v>Gastroenteritis</c:v>
                </c:pt>
                <c:pt idx="3">
                  <c:v>Pneumonia, unspecifide</c:v>
                </c:pt>
                <c:pt idx="4">
                  <c:v>Urinary tract infection</c:v>
                </c:pt>
                <c:pt idx="5">
                  <c:v>Acute bronchitis</c:v>
                </c:pt>
                <c:pt idx="6">
                  <c:v>Congestive heart failure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Acute pharyngitis </c:v>
                </c:pt>
              </c:strCache>
            </c:strRef>
          </c:cat>
          <c:val>
            <c:numRef>
              <c:f>'chart ipd'!$B$14:$B$23</c:f>
              <c:numCache>
                <c:formatCode>_(* #,##0.00_);_(* \(#,##0.00\);_(* "-"??_);_(@_)</c:formatCode>
                <c:ptCount val="10"/>
                <c:pt idx="0">
                  <c:v>1162424.2</c:v>
                </c:pt>
                <c:pt idx="1">
                  <c:v>775686.05</c:v>
                </c:pt>
                <c:pt idx="2">
                  <c:v>687129.83</c:v>
                </c:pt>
                <c:pt idx="3">
                  <c:v>631577.82999999996</c:v>
                </c:pt>
                <c:pt idx="4">
                  <c:v>314043.34999999998</c:v>
                </c:pt>
                <c:pt idx="5">
                  <c:v>262307.90000000002</c:v>
                </c:pt>
                <c:pt idx="6">
                  <c:v>243330.8</c:v>
                </c:pt>
                <c:pt idx="7">
                  <c:v>237990.73</c:v>
                </c:pt>
                <c:pt idx="8">
                  <c:v>221674.05</c:v>
                </c:pt>
                <c:pt idx="9">
                  <c:v>216642.9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9-4031-A3E8-48FFC70EE7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956928"/>
        <c:axId val="30962816"/>
        <c:axId val="0"/>
      </c:bar3DChart>
      <c:catAx>
        <c:axId val="3095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62816"/>
        <c:crosses val="autoZero"/>
        <c:auto val="1"/>
        <c:lblAlgn val="ctr"/>
        <c:lblOffset val="100"/>
        <c:noMultiLvlLbl val="0"/>
      </c:catAx>
      <c:valAx>
        <c:axId val="30962816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3095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14748619385536"/>
          <c:y val="4.6296296296296294E-2"/>
          <c:w val="0.62220963120350692"/>
          <c:h val="0.857500542439974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'chart ipd'!$B$1</c:f>
              <c:strCache>
                <c:ptCount val="1"/>
                <c:pt idx="0">
                  <c:v>จำนวนครั้ง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Acute pharyngitis </c:v>
                </c:pt>
                <c:pt idx="4">
                  <c:v>Congestive heart failure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ipd'!$B$2:$B$11</c:f>
              <c:numCache>
                <c:formatCode>#,##0_);\(#,##0\)</c:formatCode>
                <c:ptCount val="10"/>
                <c:pt idx="0">
                  <c:v>50</c:v>
                </c:pt>
                <c:pt idx="1">
                  <c:v>39</c:v>
                </c:pt>
                <c:pt idx="2" formatCode="General">
                  <c:v>153</c:v>
                </c:pt>
                <c:pt idx="3">
                  <c:v>32</c:v>
                </c:pt>
                <c:pt idx="4">
                  <c:v>38</c:v>
                </c:pt>
                <c:pt idx="5">
                  <c:v>125</c:v>
                </c:pt>
                <c:pt idx="6">
                  <c:v>45</c:v>
                </c:pt>
                <c:pt idx="7">
                  <c:v>51</c:v>
                </c:pt>
                <c:pt idx="8">
                  <c:v>53</c:v>
                </c:pt>
                <c:pt idx="9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A-4652-BDAF-C2826E325498}"/>
            </c:ext>
          </c:extLst>
        </c:ser>
        <c:ser>
          <c:idx val="1"/>
          <c:order val="1"/>
          <c:tx>
            <c:strRef>
              <c:f>'chart ipd'!$C$1</c:f>
              <c:strCache>
                <c:ptCount val="1"/>
                <c:pt idx="0">
                  <c:v>จำนวนเงินเฉลี่ย/ครั้ง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'chart ipd'!$A$2:$A$11</c:f>
              <c:strCache>
                <c:ptCount val="10"/>
                <c:pt idx="0">
                  <c:v>Pneumonia, unspecifide</c:v>
                </c:pt>
                <c:pt idx="1">
                  <c:v>Urinary tract infection</c:v>
                </c:pt>
                <c:pt idx="2">
                  <c:v>COPD with AE</c:v>
                </c:pt>
                <c:pt idx="3">
                  <c:v>Acute pharyngitis </c:v>
                </c:pt>
                <c:pt idx="4">
                  <c:v>Congestive heart failure</c:v>
                </c:pt>
                <c:pt idx="5">
                  <c:v>Asthma, unspecified</c:v>
                </c:pt>
                <c:pt idx="6">
                  <c:v>Acute bronchitis</c:v>
                </c:pt>
                <c:pt idx="7">
                  <c:v>Acute nasopharyngitis (common cold)</c:v>
                </c:pt>
                <c:pt idx="8">
                  <c:v>Diabetes Millitus</c:v>
                </c:pt>
                <c:pt idx="9">
                  <c:v>Gastroenteritis</c:v>
                </c:pt>
              </c:strCache>
            </c:strRef>
          </c:cat>
          <c:val>
            <c:numRef>
              <c:f>'chart ipd'!$C$2:$C$11</c:f>
              <c:numCache>
                <c:formatCode>_(* #,##0.00_);_(* \(#,##0.00\);_(* "-"??_);_(@_)</c:formatCode>
                <c:ptCount val="10"/>
                <c:pt idx="0">
                  <c:v>12631.55</c:v>
                </c:pt>
                <c:pt idx="1">
                  <c:v>8052.39</c:v>
                </c:pt>
                <c:pt idx="2">
                  <c:v>7597.54</c:v>
                </c:pt>
                <c:pt idx="3">
                  <c:v>6770.09</c:v>
                </c:pt>
                <c:pt idx="4">
                  <c:v>6403.44</c:v>
                </c:pt>
                <c:pt idx="5">
                  <c:v>6205.48</c:v>
                </c:pt>
                <c:pt idx="6">
                  <c:v>5829.06</c:v>
                </c:pt>
                <c:pt idx="7">
                  <c:v>4666.4799999999996</c:v>
                </c:pt>
                <c:pt idx="8">
                  <c:v>4182.5200000000004</c:v>
                </c:pt>
                <c:pt idx="9">
                  <c:v>3578.8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A-4652-BDAF-C2826E3254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04160"/>
        <c:axId val="31005696"/>
        <c:axId val="0"/>
      </c:bar3DChart>
      <c:catAx>
        <c:axId val="31004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005696"/>
        <c:crosses val="autoZero"/>
        <c:auto val="1"/>
        <c:lblAlgn val="ctr"/>
        <c:lblOffset val="100"/>
        <c:noMultiLvlLbl val="0"/>
      </c:catAx>
      <c:valAx>
        <c:axId val="31005696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3100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นอกแยกสิทธิ!$A$2</c:f>
              <c:strCache>
                <c:ptCount val="1"/>
                <c:pt idx="0">
                  <c:v>จำนวนครั้งของผู้ป่วยนอก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นอกแยกสิทธิ!$B$1:$H$1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นอกแยกสิทธิ!$B$2:$H$2</c:f>
              <c:numCache>
                <c:formatCode>_-* #,##0_-;\-* #,##0_-;_-* "-"??_-;_-@_-</c:formatCode>
                <c:ptCount val="7"/>
                <c:pt idx="0">
                  <c:v>4482</c:v>
                </c:pt>
                <c:pt idx="1">
                  <c:v>5167</c:v>
                </c:pt>
                <c:pt idx="2">
                  <c:v>4861</c:v>
                </c:pt>
                <c:pt idx="3">
                  <c:v>5246</c:v>
                </c:pt>
                <c:pt idx="4">
                  <c:v>4776</c:v>
                </c:pt>
                <c:pt idx="5">
                  <c:v>5589</c:v>
                </c:pt>
                <c:pt idx="6">
                  <c:v>4793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9-4592-A3BF-314F84051F9F}"/>
            </c:ext>
          </c:extLst>
        </c:ser>
        <c:ser>
          <c:idx val="1"/>
          <c:order val="1"/>
          <c:tx>
            <c:strRef>
              <c:f>นอกแยกสิทธิ!$A$3</c:f>
              <c:strCache>
                <c:ptCount val="1"/>
                <c:pt idx="0">
                  <c:v>จำนวนครั้งของผู้ป่วยนอกประกันสังคม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นอกแยกสิทธิ!$B$1:$H$1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นอกแยกสิทธิ!$B$3:$H$3</c:f>
              <c:numCache>
                <c:formatCode>_-* #,##0_-;\-* #,##0_-;_-* "-"??_-;_-@_-</c:formatCode>
                <c:ptCount val="7"/>
                <c:pt idx="0">
                  <c:v>422</c:v>
                </c:pt>
                <c:pt idx="1">
                  <c:v>526</c:v>
                </c:pt>
                <c:pt idx="2" formatCode="General">
                  <c:v>445</c:v>
                </c:pt>
                <c:pt idx="3" formatCode="General">
                  <c:v>476</c:v>
                </c:pt>
                <c:pt idx="4" formatCode="General">
                  <c:v>392</c:v>
                </c:pt>
                <c:pt idx="5" formatCode="General">
                  <c:v>480</c:v>
                </c:pt>
                <c:pt idx="6" formatCode="General">
                  <c:v>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69-4592-A3BF-314F84051F9F}"/>
            </c:ext>
          </c:extLst>
        </c:ser>
        <c:ser>
          <c:idx val="2"/>
          <c:order val="2"/>
          <c:tx>
            <c:strRef>
              <c:f>นอกแยกสิทธิ!$A$4</c:f>
              <c:strCache>
                <c:ptCount val="1"/>
                <c:pt idx="0">
                  <c:v>จำนวนครั้งของผู้ป่วยนอกข้าราชการ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นอกแยกสิทธิ!$B$1:$H$1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นอกแยกสิทธิ!$B$4:$H$4</c:f>
              <c:numCache>
                <c:formatCode>_-* #,##0_-;\-* #,##0_-;_-* "-"??_-;_-@_-</c:formatCode>
                <c:ptCount val="7"/>
                <c:pt idx="0">
                  <c:v>1418</c:v>
                </c:pt>
                <c:pt idx="1">
                  <c:v>1717</c:v>
                </c:pt>
                <c:pt idx="2">
                  <c:v>1365</c:v>
                </c:pt>
                <c:pt idx="3">
                  <c:v>1528</c:v>
                </c:pt>
                <c:pt idx="4">
                  <c:v>1331</c:v>
                </c:pt>
                <c:pt idx="5">
                  <c:v>1583</c:v>
                </c:pt>
                <c:pt idx="6">
                  <c:v>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69-4592-A3BF-314F84051F9F}"/>
            </c:ext>
          </c:extLst>
        </c:ser>
        <c:ser>
          <c:idx val="3"/>
          <c:order val="3"/>
          <c:tx>
            <c:strRef>
              <c:f>นอกแยกสิทธิ!$A$5</c:f>
              <c:strCache>
                <c:ptCount val="1"/>
                <c:pt idx="0">
                  <c:v>จำนวนครั้งของผู้ป่วยนอก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นอกแยกสิทธิ!$B$1:$H$1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นอกแยกสิทธิ!$B$5:$H$5</c:f>
              <c:numCache>
                <c:formatCode>General</c:formatCode>
                <c:ptCount val="7"/>
                <c:pt idx="0">
                  <c:v>275</c:v>
                </c:pt>
                <c:pt idx="1">
                  <c:v>256</c:v>
                </c:pt>
                <c:pt idx="2">
                  <c:v>201</c:v>
                </c:pt>
                <c:pt idx="3">
                  <c:v>252</c:v>
                </c:pt>
                <c:pt idx="4">
                  <c:v>250</c:v>
                </c:pt>
                <c:pt idx="5">
                  <c:v>222</c:v>
                </c:pt>
                <c:pt idx="6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69-4592-A3BF-314F8405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62464"/>
        <c:axId val="103272832"/>
      </c:lineChart>
      <c:catAx>
        <c:axId val="103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72832"/>
        <c:crosses val="autoZero"/>
        <c:auto val="1"/>
        <c:lblAlgn val="ctr"/>
        <c:lblOffset val="100"/>
        <c:noMultiLvlLbl val="0"/>
      </c:catAx>
      <c:valAx>
        <c:axId val="1032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326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ผป.ใน!$A$2</c:f>
              <c:strCache>
                <c:ptCount val="1"/>
                <c:pt idx="0">
                  <c:v>จำนวนผู้ป่วยในทั้งหมด</c:v>
                </c:pt>
              </c:strCache>
            </c:strRef>
          </c:tx>
          <c:spPr>
            <a:ln w="190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marker>
            <c:spPr>
              <a:solidFill>
                <a:schemeClr val="lt1"/>
              </a:solidFill>
              <a:ln w="190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ผป.ใน!$B$1:$H$1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 66</c:v>
                </c:pt>
                <c:pt idx="4">
                  <c:v>กพ 66</c:v>
                </c:pt>
                <c:pt idx="5">
                  <c:v>มีค 66</c:v>
                </c:pt>
                <c:pt idx="6">
                  <c:v>เมย 66</c:v>
                </c:pt>
              </c:strCache>
            </c:strRef>
          </c:cat>
          <c:val>
            <c:numRef>
              <c:f>ผป.ใน!$B$2:$H$2</c:f>
              <c:numCache>
                <c:formatCode>General</c:formatCode>
                <c:ptCount val="7"/>
                <c:pt idx="0">
                  <c:v>222</c:v>
                </c:pt>
                <c:pt idx="1">
                  <c:v>250</c:v>
                </c:pt>
                <c:pt idx="2">
                  <c:v>255</c:v>
                </c:pt>
                <c:pt idx="3">
                  <c:v>291</c:v>
                </c:pt>
                <c:pt idx="4">
                  <c:v>266</c:v>
                </c:pt>
                <c:pt idx="5">
                  <c:v>268</c:v>
                </c:pt>
                <c:pt idx="6">
                  <c:v>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55-424C-97B3-5DF0C74F7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71808"/>
        <c:axId val="102873728"/>
      </c:lineChart>
      <c:catAx>
        <c:axId val="102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3728"/>
        <c:crosses val="autoZero"/>
        <c:auto val="1"/>
        <c:lblAlgn val="ctr"/>
        <c:lblOffset val="100"/>
        <c:noMultiLvlLbl val="0"/>
      </c:catAx>
      <c:valAx>
        <c:axId val="10287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th-TH"/>
          </a:p>
        </c:txPr>
        <c:crossAx val="102871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ในแยกสิทธิ!$A$2</c:f>
              <c:strCache>
                <c:ptCount val="1"/>
                <c:pt idx="0">
                  <c:v>จำนวนผู้ป่วยใน UC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ในแยกสิทธิ!$B$1:$H$1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</c:strCache>
            </c:strRef>
          </c:cat>
          <c:val>
            <c:numRef>
              <c:f>ในแยกสิทธิ!$B$2:$H$2</c:f>
              <c:numCache>
                <c:formatCode>General</c:formatCode>
                <c:ptCount val="7"/>
                <c:pt idx="0">
                  <c:v>175</c:v>
                </c:pt>
                <c:pt idx="1">
                  <c:v>203</c:v>
                </c:pt>
                <c:pt idx="2">
                  <c:v>209</c:v>
                </c:pt>
                <c:pt idx="3">
                  <c:v>234</c:v>
                </c:pt>
                <c:pt idx="4">
                  <c:v>211</c:v>
                </c:pt>
                <c:pt idx="5">
                  <c:v>215</c:v>
                </c:pt>
                <c:pt idx="6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7-4C86-9AE8-E5830D9CD368}"/>
            </c:ext>
          </c:extLst>
        </c:ser>
        <c:ser>
          <c:idx val="1"/>
          <c:order val="1"/>
          <c:tx>
            <c:strRef>
              <c:f>ในแยกสิทธิ!$A$3</c:f>
              <c:strCache>
                <c:ptCount val="1"/>
                <c:pt idx="0">
                  <c:v>จำนวนผู้ป่วยในประกันสังคม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ในแยกสิทธิ!$B$1:$H$1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</c:strCache>
            </c:strRef>
          </c:cat>
          <c:val>
            <c:numRef>
              <c:f>ในแยกสิทธิ!$B$3:$H$3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17-4C86-9AE8-E5830D9CD368}"/>
            </c:ext>
          </c:extLst>
        </c:ser>
        <c:ser>
          <c:idx val="2"/>
          <c:order val="2"/>
          <c:tx>
            <c:strRef>
              <c:f>ในแยกสิทธิ!$A$4</c:f>
              <c:strCache>
                <c:ptCount val="1"/>
                <c:pt idx="0">
                  <c:v>จำนวนผู้ป่วยในข้าราชการ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ในแยกสิทธิ!$B$1:$H$1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</c:strCache>
            </c:strRef>
          </c:cat>
          <c:val>
            <c:numRef>
              <c:f>ในแยกสิทธิ!$B$4:$H$4</c:f>
              <c:numCache>
                <c:formatCode>General</c:formatCode>
                <c:ptCount val="7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37</c:v>
                </c:pt>
                <c:pt idx="4">
                  <c:v>35</c:v>
                </c:pt>
                <c:pt idx="5">
                  <c:v>38</c:v>
                </c:pt>
                <c:pt idx="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17-4C86-9AE8-E5830D9CD368}"/>
            </c:ext>
          </c:extLst>
        </c:ser>
        <c:ser>
          <c:idx val="3"/>
          <c:order val="3"/>
          <c:tx>
            <c:strRef>
              <c:f>ในแยกสิทธิ!$A$5</c:f>
              <c:strCache>
                <c:ptCount val="1"/>
                <c:pt idx="0">
                  <c:v>จำนวนผู้ป่วยใน อปท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ในแยกสิทธิ!$B$1:$H$1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</c:strCache>
            </c:strRef>
          </c:cat>
          <c:val>
            <c:numRef>
              <c:f>ในแยกสิทธิ!$B$5:$H$5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17-4C86-9AE8-E5830D9CD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96832"/>
        <c:axId val="102711296"/>
      </c:lineChart>
      <c:catAx>
        <c:axId val="10269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711296"/>
        <c:crosses val="autoZero"/>
        <c:auto val="1"/>
        <c:lblAlgn val="ctr"/>
        <c:lblOffset val="100"/>
        <c:noMultiLvlLbl val="0"/>
      </c:catAx>
      <c:valAx>
        <c:axId val="10271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9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นอก!$B$1</c:f>
              <c:strCache>
                <c:ptCount val="1"/>
                <c:pt idx="0">
                  <c:v> จำนวน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นอก!$A$2:$A$11</c:f>
              <c:strCache>
                <c:ptCount val="10"/>
                <c:pt idx="0">
                  <c:v>Hypertension</c:v>
                </c:pt>
                <c:pt idx="1">
                  <c:v>ลมปลายปัตคาดสัญญาณ 3 หลัง</c:v>
                </c:pt>
                <c:pt idx="2">
                  <c:v>Diabetes Millitus</c:v>
                </c:pt>
                <c:pt idx="3">
                  <c:v>Acute nasopharyngitis (commom cold)</c:v>
                </c:pt>
                <c:pt idx="4">
                  <c:v>Muscle strain</c:v>
                </c:pt>
                <c:pt idx="5">
                  <c:v>Dyspepsia</c:v>
                </c:pt>
                <c:pt idx="6">
                  <c:v>Necrosis of pulp</c:v>
                </c:pt>
                <c:pt idx="7">
                  <c:v>Dizziness and giddiness</c:v>
                </c:pt>
                <c:pt idx="8">
                  <c:v>Caries of dentine</c:v>
                </c:pt>
                <c:pt idx="9">
                  <c:v>Fever , unspecifide</c:v>
                </c:pt>
              </c:strCache>
            </c:strRef>
          </c:cat>
          <c:val>
            <c:numRef>
              <c:f>นอก!$B$2:$B$11</c:f>
              <c:numCache>
                <c:formatCode>_(* #,##0_);_(* \(#,##0\);_(* "-"??_);_(@_)</c:formatCode>
                <c:ptCount val="10"/>
                <c:pt idx="0">
                  <c:v>4109</c:v>
                </c:pt>
                <c:pt idx="1">
                  <c:v>2546</c:v>
                </c:pt>
                <c:pt idx="2">
                  <c:v>2472</c:v>
                </c:pt>
                <c:pt idx="3" formatCode="#,##0_);\(#,##0\)">
                  <c:v>1069</c:v>
                </c:pt>
                <c:pt idx="4" formatCode="#,##0_);\(#,##0\)">
                  <c:v>952</c:v>
                </c:pt>
                <c:pt idx="5">
                  <c:v>825</c:v>
                </c:pt>
                <c:pt idx="6">
                  <c:v>816</c:v>
                </c:pt>
                <c:pt idx="7">
                  <c:v>784</c:v>
                </c:pt>
                <c:pt idx="8" formatCode="#,##0_);\(#,##0\)">
                  <c:v>705</c:v>
                </c:pt>
                <c:pt idx="9" formatCode="#,##0_);\(#,##0\)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4-4759-BBAD-87355AFDCA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451584"/>
        <c:axId val="30453120"/>
        <c:axId val="0"/>
      </c:bar3DChart>
      <c:catAx>
        <c:axId val="3045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53120"/>
        <c:crosses val="autoZero"/>
        <c:auto val="1"/>
        <c:lblAlgn val="ctr"/>
        <c:lblOffset val="100"/>
        <c:noMultiLvlLbl val="0"/>
      </c:catAx>
      <c:valAx>
        <c:axId val="30453120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04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ใน!$A$2:$A$11</c:f>
              <c:strCache>
                <c:ptCount val="10"/>
                <c:pt idx="0">
                  <c:v>Gastroenteritis</c:v>
                </c:pt>
                <c:pt idx="1">
                  <c:v>COPD with AE</c:v>
                </c:pt>
                <c:pt idx="2">
                  <c:v>Asthma, unspecifide</c:v>
                </c:pt>
                <c:pt idx="3">
                  <c:v>Diabetes millitus</c:v>
                </c:pt>
                <c:pt idx="4">
                  <c:v>Acute nasopharyngitis (common cold)</c:v>
                </c:pt>
                <c:pt idx="5">
                  <c:v>Pneumonia, unspecified</c:v>
                </c:pt>
                <c:pt idx="6">
                  <c:v>Acute bronchitis,unspecifide</c:v>
                </c:pt>
                <c:pt idx="7">
                  <c:v>Dizziness and giddiness</c:v>
                </c:pt>
                <c:pt idx="8">
                  <c:v>Urinary trac infection</c:v>
                </c:pt>
                <c:pt idx="9">
                  <c:v>Congestive heartfailure</c:v>
                </c:pt>
              </c:strCache>
            </c:strRef>
          </c:cat>
          <c:val>
            <c:numRef>
              <c:f>ใน!$B$2:$B$11</c:f>
              <c:numCache>
                <c:formatCode>#,##0_);\(#,##0\)</c:formatCode>
                <c:ptCount val="10"/>
                <c:pt idx="0">
                  <c:v>192</c:v>
                </c:pt>
                <c:pt idx="1">
                  <c:v>153</c:v>
                </c:pt>
                <c:pt idx="2">
                  <c:v>125</c:v>
                </c:pt>
                <c:pt idx="3">
                  <c:v>53</c:v>
                </c:pt>
                <c:pt idx="4">
                  <c:v>51</c:v>
                </c:pt>
                <c:pt idx="5">
                  <c:v>50</c:v>
                </c:pt>
                <c:pt idx="6">
                  <c:v>45</c:v>
                </c:pt>
                <c:pt idx="7">
                  <c:v>43</c:v>
                </c:pt>
                <c:pt idx="8">
                  <c:v>39</c:v>
                </c:pt>
                <c:pt idx="9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9-46B6-A67D-5CA4EFBBEF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263488"/>
        <c:axId val="85265408"/>
        <c:axId val="0"/>
      </c:bar3DChart>
      <c:catAx>
        <c:axId val="852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5265408"/>
        <c:crosses val="autoZero"/>
        <c:auto val="1"/>
        <c:lblAlgn val="ctr"/>
        <c:lblOffset val="100"/>
        <c:noMultiLvlLbl val="0"/>
      </c:catAx>
      <c:valAx>
        <c:axId val="85265408"/>
        <c:scaling>
          <c:orientation val="minMax"/>
        </c:scaling>
        <c:delete val="0"/>
        <c:axPos val="b"/>
        <c:majorGridlines/>
        <c:numFmt formatCode="#,##0_);\(#,##0\)" sourceLinked="1"/>
        <c:majorTickMark val="out"/>
        <c:minorTickMark val="none"/>
        <c:tickLblPos val="nextTo"/>
        <c:crossAx val="852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อัตราครองเตียง!$A$6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อัตราครองเตียง!$B$5:$F$5</c:f>
              <c:strCache>
                <c:ptCount val="5"/>
                <c:pt idx="0">
                  <c:v>ปึ 62</c:v>
                </c:pt>
                <c:pt idx="1">
                  <c:v>ปี 63</c:v>
                </c:pt>
                <c:pt idx="2">
                  <c:v>ปี 64</c:v>
                </c:pt>
                <c:pt idx="3">
                  <c:v>ปี 65</c:v>
                </c:pt>
                <c:pt idx="4">
                  <c:v>ปี 66</c:v>
                </c:pt>
              </c:strCache>
            </c:strRef>
          </c:cat>
          <c:val>
            <c:numRef>
              <c:f>อัตราครองเตียง!$B$6:$F$6</c:f>
              <c:numCache>
                <c:formatCode>General</c:formatCode>
                <c:ptCount val="5"/>
                <c:pt idx="0">
                  <c:v>62.05</c:v>
                </c:pt>
                <c:pt idx="1">
                  <c:v>83.08</c:v>
                </c:pt>
                <c:pt idx="2">
                  <c:v>68.260000000000005</c:v>
                </c:pt>
                <c:pt idx="3">
                  <c:v>107.45</c:v>
                </c:pt>
                <c:pt idx="4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CE-4BB4-8C28-49BB3F6170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529280"/>
        <c:axId val="102556800"/>
      </c:lineChart>
      <c:catAx>
        <c:axId val="102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56800"/>
        <c:crosses val="autoZero"/>
        <c:auto val="1"/>
        <c:lblAlgn val="ctr"/>
        <c:lblOffset val="100"/>
        <c:noMultiLvlLbl val="0"/>
      </c:catAx>
      <c:valAx>
        <c:axId val="1025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5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อัตราครองเตียง!$A$2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อัตราครองเตียง!$B$1:$H$1</c:f>
              <c:strCache>
                <c:ptCount val="7"/>
                <c:pt idx="0">
                  <c:v>ตค 65</c:v>
                </c:pt>
                <c:pt idx="1">
                  <c:v>พย 65</c:v>
                </c:pt>
                <c:pt idx="2">
                  <c:v>ธค 65</c:v>
                </c:pt>
                <c:pt idx="3">
                  <c:v>มค.66</c:v>
                </c:pt>
                <c:pt idx="4">
                  <c:v>กพ.66</c:v>
                </c:pt>
                <c:pt idx="5">
                  <c:v>มีค.66</c:v>
                </c:pt>
                <c:pt idx="6">
                  <c:v>เมย.66</c:v>
                </c:pt>
              </c:strCache>
            </c:strRef>
          </c:cat>
          <c:val>
            <c:numRef>
              <c:f>อัตราครองเตียง!$B$2:$H$2</c:f>
              <c:numCache>
                <c:formatCode>0.00</c:formatCode>
                <c:ptCount val="7"/>
                <c:pt idx="0">
                  <c:v>55.05</c:v>
                </c:pt>
                <c:pt idx="1">
                  <c:v>73.11</c:v>
                </c:pt>
                <c:pt idx="2">
                  <c:v>68.92</c:v>
                </c:pt>
                <c:pt idx="3">
                  <c:v>84.62</c:v>
                </c:pt>
                <c:pt idx="4">
                  <c:v>81.19</c:v>
                </c:pt>
                <c:pt idx="5">
                  <c:v>75.16</c:v>
                </c:pt>
                <c:pt idx="6">
                  <c:v>70.22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AB-4B9E-804A-A99E8C96CA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2572416"/>
        <c:axId val="102573952"/>
      </c:lineChart>
      <c:catAx>
        <c:axId val="10257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573952"/>
        <c:crosses val="autoZero"/>
        <c:auto val="1"/>
        <c:lblAlgn val="ctr"/>
        <c:lblOffset val="100"/>
        <c:noMultiLvlLbl val="0"/>
      </c:catAx>
      <c:valAx>
        <c:axId val="102573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25724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5026246719159"/>
          <c:y val="5.0925925925925923E-2"/>
          <c:w val="0.81140529308836395"/>
          <c:h val="0.84223024205307673"/>
        </c:manualLayout>
      </c:layout>
      <c:lineChart>
        <c:grouping val="standard"/>
        <c:varyColors val="0"/>
        <c:ser>
          <c:idx val="0"/>
          <c:order val="0"/>
          <c:tx>
            <c:strRef>
              <c:f>'sum  Adj Rw'!$A$8</c:f>
              <c:strCache>
                <c:ptCount val="1"/>
                <c:pt idx="0">
                  <c:v>จำนวน SumAdjRW ทั้งหมด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ngsana New" panose="02020603050405020304" pitchFamily="18" charset="-34"/>
                    <a:ea typeface="+mn-ea"/>
                    <a:cs typeface="Angsana New" panose="02020603050405020304" pitchFamily="18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  Adj Rw'!$B$7:$F$7</c:f>
              <c:strCache>
                <c:ptCount val="5"/>
                <c:pt idx="0">
                  <c:v>ปีงบฯ 62</c:v>
                </c:pt>
                <c:pt idx="1">
                  <c:v>ปีงบฯ 63</c:v>
                </c:pt>
                <c:pt idx="2">
                  <c:v>ปีงบฯ 64</c:v>
                </c:pt>
                <c:pt idx="3">
                  <c:v>ปีงบฯ 65</c:v>
                </c:pt>
                <c:pt idx="4">
                  <c:v>ปีงบฯ 66</c:v>
                </c:pt>
              </c:strCache>
            </c:strRef>
          </c:cat>
          <c:val>
            <c:numRef>
              <c:f>'sum  Adj Rw'!$B$8:$F$8</c:f>
              <c:numCache>
                <c:formatCode>0.0000</c:formatCode>
                <c:ptCount val="5"/>
                <c:pt idx="0">
                  <c:v>1446</c:v>
                </c:pt>
                <c:pt idx="1">
                  <c:v>1919.15</c:v>
                </c:pt>
                <c:pt idx="2">
                  <c:v>1240.1199999999999</c:v>
                </c:pt>
                <c:pt idx="3">
                  <c:v>1527.13</c:v>
                </c:pt>
                <c:pt idx="4">
                  <c:v>940.43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58-4F82-85E3-C41A46998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54720"/>
        <c:axId val="102656256"/>
      </c:lineChart>
      <c:catAx>
        <c:axId val="10265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6256"/>
        <c:crosses val="autoZero"/>
        <c:auto val="1"/>
        <c:lblAlgn val="ctr"/>
        <c:lblOffset val="100"/>
        <c:noMultiLvlLbl val="0"/>
      </c:catAx>
      <c:valAx>
        <c:axId val="1026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endParaRPr lang="th-TH"/>
          </a:p>
        </c:txPr>
        <c:crossAx val="1026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FA39E6-77C9-44C1-B769-E1982A4F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3BC862D-6134-433A-94D0-1EAA28FC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39EF3B-D4E7-4F88-9742-48C9F0AB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0D1286-63BF-474D-9ABC-08C7FFF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92E937-5475-403C-97AD-41055FFC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19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5C7114-2E1C-4749-8E74-E6A411F8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161B4DB-9240-4D34-90CE-3935AF74A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77A4E29-6230-44CD-B158-3675E9B6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137952D-7C6C-48BF-83F9-2858525E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ACED8CB-D959-4988-BF80-EDC3591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6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DC1338F-F3AF-4CD5-9A98-A4A09E635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DCF9DEA-FAE5-4B94-A5FE-419E3705F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0456567-4345-460C-8FB8-9CBE718E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1474B0-0E69-4413-99C0-44C94CE8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E00E002-D3C5-4FC5-B0CB-5E0C46AD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7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30B3FF-B779-4DA3-A5A8-8246EC85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EDF267-71DF-4128-B277-FC105FD9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DC1B0C-377E-4830-ABEF-73EFA36D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A2C44-0A17-40A2-A6A5-08491C4C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921898-0AED-4745-A929-97B4D16B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9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519E9A-0CA3-4F58-AE9A-90DFA5DB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549C41-2912-4F6D-A287-1F205FD90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9328018-CB49-48E0-9BE7-C7EBF7EA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CDFD307-CB59-41B0-BD20-D7937486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5FA325-E27C-422F-926C-B7BED12A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785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AC8FEE-4B1F-4A70-91B3-8A4E0A38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0BB661-8612-4423-9F57-DA506827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FE42C78-9C38-461E-BFD6-4E1405BFB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93FA510-902D-4D7A-98FC-AD4A207C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F8CF477-DB81-4CA8-A419-745EED75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5319911-088B-4BA3-9CD1-973A4D74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64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46CDFA-6256-414E-8EA0-C7F279C3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18C70D-3EE4-493F-8A17-81440874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D546FBE-59D3-4C8D-ACF5-5DA23008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98B4342-12D4-4655-AEBE-00CF024E9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9754AB2-C620-4BE0-BE34-A8F55A637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FCBA57B-7163-4FB8-AD1A-30AEFB21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6D3D4DC-08E3-4E3F-A931-830E85A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2633057-2412-41AB-A0BA-01F2727D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1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212500-77A9-4AA7-B96F-C4CB8E97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C2D4581-5764-4A12-A3CA-E0AB372F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08D9DE2-5E30-46A7-B82C-810A747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5B2751E-7155-4AF1-A43F-613801D4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765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32A7FAA-3A43-42EF-A9B0-3854EA02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4AA38A-1D0C-4A83-B014-E65AC6AA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6878891-8599-404B-A647-8A0E87B4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5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64FDD7-ABE7-40D0-9C25-AB2FD822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4FF2F0-9484-4A4F-98BC-E34F03C0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1C7E675-886D-4FC2-921E-EE55CE56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CB74BBD-A6D8-4EAA-BDAD-C760B61F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DAE28A3-8EFF-4323-B5FD-17043612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0E744F4-5FC3-4CCA-8699-701E84A6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87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CEB240-BF62-45AB-B517-08B4DC10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63C0E1D-71FE-469A-81FF-664C4CAF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718B041-69B2-4D7F-8644-34258ACC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6714CE-0C59-4EFD-A298-C8ECDDE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2CCCF15-3143-4465-8DBE-CABA7AD9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34D22C1-7E3B-4088-A125-B16430C3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20CB99-DC23-42A7-BAF2-35AB6EA6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02663B-818F-4D0E-8764-860E2A58F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216143B-471F-4DEE-A78A-47CB6988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9A33-D915-46F3-BA2A-94FF94FE42C2}" type="datetimeFigureOut">
              <a:rPr lang="th-TH" smtClean="0"/>
              <a:t>02/06/66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AF7A2B8-CF7E-4199-A61E-F57C9F97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D04D904-623E-4128-91CB-9E98E5321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682A-B6F2-4AB9-9A40-5AD2E26BA6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97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0F049B5-C238-4785-AA35-7E38984B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460753E-8C26-4D28-92DF-7FA7FA26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D6A0890-7395-4BC2-BEE2-076D41E429C5}"/>
              </a:ext>
            </a:extLst>
          </p:cNvPr>
          <p:cNvSpPr/>
          <p:nvPr/>
        </p:nvSpPr>
        <p:spPr>
          <a:xfrm>
            <a:off x="5406885" y="6405270"/>
            <a:ext cx="4943062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AFB7438B-8348-4026-8EFA-9BE2EE2DC497}"/>
              </a:ext>
            </a:extLst>
          </p:cNvPr>
          <p:cNvSpPr/>
          <p:nvPr/>
        </p:nvSpPr>
        <p:spPr>
          <a:xfrm>
            <a:off x="1954696" y="922536"/>
            <a:ext cx="6447184" cy="9978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สถิติข้อมูลโรงพยาบาลเขาชัยสน</a:t>
            </a:r>
            <a:endParaRPr lang="th-TH" sz="5400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30D6BB68-27BB-483D-ABD3-0EE9719781BA}"/>
              </a:ext>
            </a:extLst>
          </p:cNvPr>
          <p:cNvSpPr/>
          <p:nvPr/>
        </p:nvSpPr>
        <p:spPr>
          <a:xfrm>
            <a:off x="3230212" y="2214922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1.ข้อมูลบริการด้านสุขภาพ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4C09FC60-89F6-49CF-9272-121EBD166924}"/>
              </a:ext>
            </a:extLst>
          </p:cNvPr>
          <p:cNvSpPr/>
          <p:nvPr/>
        </p:nvSpPr>
        <p:spPr>
          <a:xfrm>
            <a:off x="3230211" y="3291374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2.ข้อมูลสถานะสุขภาพ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742716C5-F0DC-4388-8ED0-BD63B5B7F506}"/>
              </a:ext>
            </a:extLst>
          </p:cNvPr>
          <p:cNvSpPr/>
          <p:nvPr/>
        </p:nvSpPr>
        <p:spPr>
          <a:xfrm>
            <a:off x="3243461" y="4292809"/>
            <a:ext cx="4147931" cy="781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3.ข้อมูลด้านการเงิน</a:t>
            </a:r>
          </a:p>
        </p:txBody>
      </p:sp>
      <p:pic>
        <p:nvPicPr>
          <p:cNvPr id="15362" name="Picture 2" descr="สุขภาพดีถ้วนหน้า">
            <a:extLst>
              <a:ext uri="{FF2B5EF4-FFF2-40B4-BE49-F238E27FC236}">
                <a16:creationId xmlns:a16="http://schemas.microsoft.com/office/drawing/2014/main" id="{5E1433DE-895F-4F9E-BE29-E348B847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9365"/>
            <a:ext cx="2961858" cy="10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รูปการเงินการคลัง PNG , คลิปเงิน, เศรษฐกิจการเงิน, การเงินภาษีภาพ PNG และ  เวกเตอร์ สำหรับการดาวน์โหลดฟรี">
            <a:extLst>
              <a:ext uri="{FF2B5EF4-FFF2-40B4-BE49-F238E27FC236}">
                <a16:creationId xmlns:a16="http://schemas.microsoft.com/office/drawing/2014/main" id="{0AAE95F8-2AD6-4076-97FF-0D0D6928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80" y="2905212"/>
            <a:ext cx="1948067" cy="15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D00CFD3-E8FE-4F26-8B0D-D2D7A96A5767}"/>
              </a:ext>
            </a:extLst>
          </p:cNvPr>
          <p:cNvSpPr txBox="1"/>
          <p:nvPr/>
        </p:nvSpPr>
        <p:spPr>
          <a:xfrm>
            <a:off x="2041278" y="7571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อันดับโรคผู้ป่วยใน เดือน ตุลาคม 2565 –เมษายน 2566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F15D8B7D-2418-48B3-92DF-8B62B4BCA85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240724"/>
              </p:ext>
            </p:extLst>
          </p:nvPr>
        </p:nvGraphicFramePr>
        <p:xfrm>
          <a:off x="1581150" y="1503005"/>
          <a:ext cx="9810750" cy="465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286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1F34AF93-EB6F-4787-90F8-04BB5C683D33}"/>
              </a:ext>
            </a:extLst>
          </p:cNvPr>
          <p:cNvSpPr txBox="1">
            <a:spLocks/>
          </p:cNvSpPr>
          <p:nvPr/>
        </p:nvSpPr>
        <p:spPr>
          <a:xfrm>
            <a:off x="4772051" y="563217"/>
            <a:ext cx="2647898" cy="60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อัตราครองเตียง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33E6575-1C70-41F5-A5B0-88697FD18BDC}"/>
              </a:ext>
            </a:extLst>
          </p:cNvPr>
          <p:cNvSpPr txBox="1"/>
          <p:nvPr/>
        </p:nvSpPr>
        <p:spPr>
          <a:xfrm>
            <a:off x="7573300" y="1600258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 66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5F71D0B-3276-47D1-A708-21B717305715}"/>
              </a:ext>
            </a:extLst>
          </p:cNvPr>
          <p:cNvSpPr txBox="1"/>
          <p:nvPr/>
        </p:nvSpPr>
        <p:spPr>
          <a:xfrm>
            <a:off x="2314445" y="161053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เปรียบเทียบรายปี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6A2E5F-234F-48CC-B5D9-A4A88A5ED8E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930167"/>
              </p:ext>
            </p:extLst>
          </p:nvPr>
        </p:nvGraphicFramePr>
        <p:xfrm>
          <a:off x="596899" y="2348492"/>
          <a:ext cx="5074227" cy="337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194197"/>
              </p:ext>
            </p:extLst>
          </p:nvPr>
        </p:nvGraphicFramePr>
        <p:xfrm>
          <a:off x="6554555" y="2331202"/>
          <a:ext cx="5074226" cy="329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954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6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98217615-4BE4-4B57-A190-B8D8AD868C05}"/>
              </a:ext>
            </a:extLst>
          </p:cNvPr>
          <p:cNvSpPr txBox="1">
            <a:spLocks/>
          </p:cNvSpPr>
          <p:nvPr/>
        </p:nvSpPr>
        <p:spPr>
          <a:xfrm>
            <a:off x="4447421" y="523874"/>
            <a:ext cx="3820370" cy="61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SUM Adj RW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9F1774C-BE53-468E-8EFD-2A04DCE0B006}"/>
              </a:ext>
            </a:extLst>
          </p:cNvPr>
          <p:cNvSpPr txBox="1"/>
          <p:nvPr/>
        </p:nvSpPr>
        <p:spPr>
          <a:xfrm>
            <a:off x="2008471" y="1276909"/>
            <a:ext cx="31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เปรียบเทียบรายปีงบประมาณ</a:t>
            </a:r>
            <a:endParaRPr lang="en-US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B641ADBE-CBF6-4D72-9DBF-7DC7850C1A9F}"/>
              </a:ext>
            </a:extLst>
          </p:cNvPr>
          <p:cNvSpPr txBox="1"/>
          <p:nvPr/>
        </p:nvSpPr>
        <p:spPr>
          <a:xfrm>
            <a:off x="7213980" y="1388699"/>
            <a:ext cx="435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เปรียบเทียบรายเดือน ปีงบประมาณ 2566</a:t>
            </a:r>
            <a:endParaRPr lang="en-US" dirty="0"/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BF5D807-E1EE-4D29-AB3E-103EBEFF5824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901133"/>
              </p:ext>
            </p:extLst>
          </p:nvPr>
        </p:nvGraphicFramePr>
        <p:xfrm>
          <a:off x="568988" y="2140018"/>
          <a:ext cx="5286867" cy="344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544011"/>
              </p:ext>
            </p:extLst>
          </p:nvPr>
        </p:nvGraphicFramePr>
        <p:xfrm>
          <a:off x="6336147" y="2174183"/>
          <a:ext cx="5541817" cy="359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580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37EBA26-6454-42BE-AFC7-79302AE08826}"/>
              </a:ext>
            </a:extLst>
          </p:cNvPr>
          <p:cNvSpPr txBox="1"/>
          <p:nvPr/>
        </p:nvSpPr>
        <p:spPr>
          <a:xfrm>
            <a:off x="1752362" y="81678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ข้อมูลผู้ป่วยในเดือน ตุลาคม 2565 – เมษายน 2566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572D629-2B6D-4096-8669-D555160E80CE}"/>
              </a:ext>
            </a:extLst>
          </p:cNvPr>
          <p:cNvSpPr txBox="1"/>
          <p:nvPr/>
        </p:nvSpPr>
        <p:spPr>
          <a:xfrm flipH="1">
            <a:off x="2384180" y="1682349"/>
            <a:ext cx="81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CMI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2A606FF-4EFD-4BE5-9872-6398CD379C60}"/>
              </a:ext>
            </a:extLst>
          </p:cNvPr>
          <p:cNvSpPr txBox="1"/>
          <p:nvPr/>
        </p:nvSpPr>
        <p:spPr>
          <a:xfrm>
            <a:off x="7647558" y="1682349"/>
            <a:ext cx="19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Active bed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20ACD0C-C841-40CF-ADB3-F160CB0C84F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195487"/>
              </p:ext>
            </p:extLst>
          </p:nvPr>
        </p:nvGraphicFramePr>
        <p:xfrm>
          <a:off x="6555059" y="2424799"/>
          <a:ext cx="5288280" cy="330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077936"/>
              </p:ext>
            </p:extLst>
          </p:nvPr>
        </p:nvGraphicFramePr>
        <p:xfrm>
          <a:off x="430172" y="2424799"/>
          <a:ext cx="5206770" cy="330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777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104AC63-983E-4B7D-BEF2-61183DB335E2}"/>
              </a:ext>
            </a:extLst>
          </p:cNvPr>
          <p:cNvSpPr txBox="1"/>
          <p:nvPr/>
        </p:nvSpPr>
        <p:spPr>
          <a:xfrm>
            <a:off x="1874416" y="783648"/>
            <a:ext cx="866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เมษายน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B8C06D-0117-4BF9-AF39-1D4315CEA5F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53985"/>
              </p:ext>
            </p:extLst>
          </p:nvPr>
        </p:nvGraphicFramePr>
        <p:xfrm>
          <a:off x="1390650" y="1529540"/>
          <a:ext cx="9867900" cy="454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696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967A99B-D022-4984-9B6C-306D1EF20E79}"/>
              </a:ext>
            </a:extLst>
          </p:cNvPr>
          <p:cNvSpPr txBox="1"/>
          <p:nvPr/>
        </p:nvSpPr>
        <p:spPr>
          <a:xfrm>
            <a:off x="1743742" y="811349"/>
            <a:ext cx="904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ผู้ป่วยนอก เดือนตุลาคม 65 – เมษายน 66 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F8869D04-A8A3-4FE1-A006-1520B052F9A8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331478"/>
              </p:ext>
            </p:extLst>
          </p:nvPr>
        </p:nvGraphicFramePr>
        <p:xfrm>
          <a:off x="866775" y="1428750"/>
          <a:ext cx="10763250" cy="487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231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12CDB51-4286-45DD-877A-D7717BF8BC81}"/>
              </a:ext>
            </a:extLst>
          </p:cNvPr>
          <p:cNvSpPr txBox="1"/>
          <p:nvPr/>
        </p:nvSpPr>
        <p:spPr>
          <a:xfrm>
            <a:off x="1338570" y="852583"/>
            <a:ext cx="947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เมษายน 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2E6BD794-02A7-4E38-A512-3D7A6157971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390736"/>
              </p:ext>
            </p:extLst>
          </p:nvPr>
        </p:nvGraphicFramePr>
        <p:xfrm>
          <a:off x="847725" y="1598476"/>
          <a:ext cx="10944225" cy="470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82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8DDF916-B5E4-4C88-9BA5-376DCD84FC92}"/>
              </a:ext>
            </a:extLst>
          </p:cNvPr>
          <p:cNvSpPr txBox="1"/>
          <p:nvPr/>
        </p:nvSpPr>
        <p:spPr>
          <a:xfrm>
            <a:off x="468122" y="816374"/>
            <a:ext cx="1059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10 อันดับโรคและบริการที่มีค่าใช้จ่ายสูง ผู้ป่วยใน เดือนตุลาคม 65 – เมษายน 66 (เฉลี่ยจำนวนเงิน/ครั้ง)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989D7E6D-E5C1-4D31-8610-CDCC5841035B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ข้อมูลด้านการเงิน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520148"/>
              </p:ext>
            </p:extLst>
          </p:nvPr>
        </p:nvGraphicFramePr>
        <p:xfrm>
          <a:off x="962025" y="1410075"/>
          <a:ext cx="10801350" cy="4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33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ภาพตัด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05869D6-252B-40CF-8F00-E96CD2A84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76561" y="6420398"/>
            <a:ext cx="5015439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5533435-35AA-4ACA-B314-EA9B01516359}"/>
              </a:ext>
            </a:extLst>
          </p:cNvPr>
          <p:cNvSpPr txBox="1"/>
          <p:nvPr/>
        </p:nvSpPr>
        <p:spPr>
          <a:xfrm>
            <a:off x="2315580" y="7657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จำนวนผู้รับบริการผู้ป่วยนอก เดือน ตค.</a:t>
            </a:r>
            <a:r>
              <a:rPr lang="en-US" sz="3600" b="1" dirty="0">
                <a:latin typeface="Angsana New" panose="02020603050405020304" pitchFamily="18" charset="-34"/>
                <a:cs typeface="+mj-cs"/>
              </a:rPr>
              <a:t>65-</a:t>
            </a:r>
            <a:r>
              <a:rPr lang="th-TH" sz="3600" b="1" dirty="0">
                <a:latin typeface="Angsana New" panose="02020603050405020304" pitchFamily="18" charset="-34"/>
                <a:cs typeface="+mj-cs"/>
              </a:rPr>
              <a:t>เมย.66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E17FE7E6-A9DB-449E-946B-E6EE8CD508E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475721"/>
              </p:ext>
            </p:extLst>
          </p:nvPr>
        </p:nvGraphicFramePr>
        <p:xfrm>
          <a:off x="1209963" y="1773382"/>
          <a:ext cx="9374909" cy="431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732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58915" y="6402072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E17839D-89FF-400B-AD6D-6F9237793090}"/>
              </a:ext>
            </a:extLst>
          </p:cNvPr>
          <p:cNvSpPr txBox="1"/>
          <p:nvPr/>
        </p:nvSpPr>
        <p:spPr>
          <a:xfrm>
            <a:off x="2087957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จำนวนผู้รับบริการผู้ป่วยนอก แยกรายสิทธิ ตค.65-เมย.66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B0B0E47-8211-4EE5-802E-CFA2301DE81E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495911"/>
              </p:ext>
            </p:extLst>
          </p:nvPr>
        </p:nvGraphicFramePr>
        <p:xfrm>
          <a:off x="1330035" y="1549162"/>
          <a:ext cx="9208655" cy="468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385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195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451C8F6-7839-4DCB-A21E-E7CA40C511A9}"/>
              </a:ext>
            </a:extLst>
          </p:cNvPr>
          <p:cNvSpPr txBox="1"/>
          <p:nvPr/>
        </p:nvSpPr>
        <p:spPr>
          <a:xfrm>
            <a:off x="2315580" y="80326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จำนวนผู้รับบริการผู้ป่วยใน เดือน ต.ค 65 –เมย.66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32AFD49-114A-4BE6-9A62-A3735FA42310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468076"/>
              </p:ext>
            </p:extLst>
          </p:nvPr>
        </p:nvGraphicFramePr>
        <p:xfrm>
          <a:off x="1163782" y="1782618"/>
          <a:ext cx="9356436" cy="440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495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160455" y="6405650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4AB8C8C-4A79-450B-8966-9994273EE833}"/>
              </a:ext>
            </a:extLst>
          </p:cNvPr>
          <p:cNvSpPr txBox="1"/>
          <p:nvPr/>
        </p:nvSpPr>
        <p:spPr>
          <a:xfrm>
            <a:off x="2189497" y="83404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+mj-cs"/>
              </a:rPr>
              <a:t>จำนวนผู้รับบริการผู้ป่วยใน แยกรายสิทธิ เดือน ต.ค 65</a:t>
            </a:r>
            <a:r>
              <a:rPr lang="en-US" sz="3200" b="1" dirty="0">
                <a:latin typeface="Angsana New" panose="02020603050405020304" pitchFamily="18" charset="-34"/>
                <a:cs typeface="+mj-cs"/>
              </a:rPr>
              <a:t>-</a:t>
            </a:r>
            <a:r>
              <a:rPr lang="th-TH" sz="3200" b="1" dirty="0">
                <a:latin typeface="Angsana New" panose="02020603050405020304" pitchFamily="18" charset="-34"/>
                <a:cs typeface="+mj-cs"/>
              </a:rPr>
              <a:t>เมย. 66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6EB83561-E37A-481A-858F-077E7D51CCA3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ข้อมูลบริการด้านสุขภาพ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209610"/>
              </p:ext>
            </p:extLst>
          </p:nvPr>
        </p:nvGraphicFramePr>
        <p:xfrm>
          <a:off x="2124363" y="1579939"/>
          <a:ext cx="8645237" cy="444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09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85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26679" y="6392377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59F387D-5ED1-48CF-B3C3-7867A541FCF0}"/>
              </a:ext>
            </a:extLst>
          </p:cNvPr>
          <p:cNvSpPr txBox="1"/>
          <p:nvPr/>
        </p:nvSpPr>
        <p:spPr>
          <a:xfrm>
            <a:off x="4142427" y="386804"/>
            <a:ext cx="490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cs typeface="+mj-cs"/>
              </a:rPr>
              <a:t>สาเหตุการตาย เดือน ตุลาคม 2565 – เมษายน </a:t>
            </a:r>
            <a:r>
              <a:rPr lang="th-TH" sz="2400" b="1" dirty="0">
                <a:latin typeface="Angsana New" panose="02020603050405020304" pitchFamily="18" charset="-34"/>
                <a:cs typeface="+mj-cs"/>
              </a:rPr>
              <a:t>2566</a:t>
            </a:r>
            <a:endParaRPr lang="th-TH" sz="2400" b="1" dirty="0"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07CED-7078-49AC-870D-B7EE654174DB}"/>
              </a:ext>
            </a:extLst>
          </p:cNvPr>
          <p:cNvSpPr txBox="1"/>
          <p:nvPr/>
        </p:nvSpPr>
        <p:spPr>
          <a:xfrm>
            <a:off x="8426548" y="5249733"/>
            <a:ext cx="391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+mj-cs"/>
              </a:rPr>
              <a:t>*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ที่มาแหล่งข้อมูล </a:t>
            </a:r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หนังสือรับรองการตาย</a:t>
            </a:r>
          </a:p>
          <a:p>
            <a:r>
              <a:rPr lang="en-US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สาเหตุการตายทั้ง นอกและในโรงพยาบาล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52026D52-415C-41D3-862B-26BF690270CD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B0F9AA6-6530-9BF7-9991-3B535660D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85099"/>
              </p:ext>
            </p:extLst>
          </p:nvPr>
        </p:nvGraphicFramePr>
        <p:xfrm>
          <a:off x="904172" y="984796"/>
          <a:ext cx="6789719" cy="554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708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อันดับ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สาเหตุการตาย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ประจำเดือนเมษายน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สะสมในปี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97"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จำนวน/คน (</a:t>
                      </a:r>
                      <a:r>
                        <a:rPr lang="en-US" sz="1600" baseline="0" dirty="0">
                          <a:latin typeface="Angsana New" pitchFamily="18" charset="-34"/>
                          <a:cs typeface="Angsana New" pitchFamily="18" charset="-34"/>
                        </a:rPr>
                        <a:t>n=</a:t>
                      </a: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aseline="0" dirty="0">
                          <a:latin typeface="Angsana New" pitchFamily="18" charset="-34"/>
                          <a:cs typeface="Angsana New" pitchFamily="18" charset="-34"/>
                        </a:rPr>
                        <a:t>คิดเป็นร้อยละ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ไม่ทราบสาเหตุ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21.06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จมน้ำ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10.53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Cardiac arrest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10.53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1878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ผูกคอ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10.53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อุบัติเหตุจราจร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10.53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RESPIRATORY FAILURE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5.26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มะเร็ง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5.26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5.26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111256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722574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Myocardial infarction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Chronic kidney disease stage 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โดนยิง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ngsana New" pitchFamily="18" charset="-34"/>
                          <a:cs typeface="Angsana New" pitchFamily="18" charset="-34"/>
                        </a:rPr>
                        <a:t>Ischemic</a:t>
                      </a: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 heart disease</a:t>
                      </a:r>
                      <a:endParaRPr lang="th-TH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Hypoxic arrest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990969"/>
                  </a:ext>
                </a:extLst>
              </a:tr>
              <a:tr h="28036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88366"/>
                  </a:ext>
                </a:extLst>
              </a:tr>
              <a:tr h="30078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16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Hemorrage hypovolemic shock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ngsana New" pitchFamily="18" charset="-34"/>
                          <a:cs typeface="Angsana New" pitchFamily="18" charset="-34"/>
                        </a:rPr>
                        <a:t>2.63</a:t>
                      </a:r>
                      <a:endParaRPr lang="th-TH" sz="1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58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71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9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230794" y="6527409"/>
            <a:ext cx="5179764" cy="330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C741FBE-A415-46EB-B07C-CA237FB8AE38}"/>
              </a:ext>
            </a:extLst>
          </p:cNvPr>
          <p:cNvSpPr txBox="1"/>
          <p:nvPr/>
        </p:nvSpPr>
        <p:spPr>
          <a:xfrm>
            <a:off x="1987826" y="80253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อันดับส่งต่อผู้ป่วยนอก เดือน ตุลาคม 2565 – เมษายน 2566</a:t>
            </a:r>
          </a:p>
        </p:txBody>
      </p:sp>
      <p:graphicFrame>
        <p:nvGraphicFramePr>
          <p:cNvPr id="9" name="ตาราง 13">
            <a:extLst>
              <a:ext uri="{FF2B5EF4-FFF2-40B4-BE49-F238E27FC236}">
                <a16:creationId xmlns:a16="http://schemas.microsoft.com/office/drawing/2014/main" id="{2C2EE220-3B53-4B23-B5D5-90E2EABE5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287681"/>
              </p:ext>
            </p:extLst>
          </p:nvPr>
        </p:nvGraphicFramePr>
        <p:xfrm>
          <a:off x="1417962" y="1387310"/>
          <a:ext cx="8786212" cy="487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3912">
                  <a:extLst>
                    <a:ext uri="{9D8B030D-6E8A-4147-A177-3AD203B41FA5}">
                      <a16:colId xmlns:a16="http://schemas.microsoft.com/office/drawing/2014/main" val="3031960586"/>
                    </a:ext>
                  </a:extLst>
                </a:gridCol>
                <a:gridCol w="3228888">
                  <a:extLst>
                    <a:ext uri="{9D8B030D-6E8A-4147-A177-3AD203B41FA5}">
                      <a16:colId xmlns:a16="http://schemas.microsoft.com/office/drawing/2014/main" val="3075825046"/>
                    </a:ext>
                  </a:extLst>
                </a:gridCol>
                <a:gridCol w="2506859">
                  <a:extLst>
                    <a:ext uri="{9D8B030D-6E8A-4147-A177-3AD203B41FA5}">
                      <a16:colId xmlns:a16="http://schemas.microsoft.com/office/drawing/2014/main" val="697519088"/>
                    </a:ext>
                  </a:extLst>
                </a:gridCol>
                <a:gridCol w="2196553">
                  <a:extLst>
                    <a:ext uri="{9D8B030D-6E8A-4147-A177-3AD203B41FA5}">
                      <a16:colId xmlns:a16="http://schemas.microsoft.com/office/drawing/2014/main" val="2791655001"/>
                    </a:ext>
                  </a:extLst>
                </a:gridCol>
              </a:tblGrid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N=3,136)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896595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Hypertension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6.98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76720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Stroke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3.66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9496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Diabetes mellitus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3.09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46953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Abdominal pain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1.97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90487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ก้อนในเต้านม ที่ไม่ได้ระบุรายละเอียด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1.94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91106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Cataract 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1.43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680160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Localized swelling , mass and lump 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1.40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47674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Cerebral contusion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1.30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097135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Chest pain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1.11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96310"/>
                  </a:ext>
                </a:extLst>
              </a:tr>
              <a:tr h="42573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Gastrointestinal hemorrhage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1.08</a:t>
                      </a:r>
                      <a:endParaRPr lang="th-TH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3849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9F666F63-59D8-41CC-B4AB-174DFD067827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65376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B1AFCBC-51EE-4687-BD5F-A40974903E74}"/>
              </a:ext>
            </a:extLst>
          </p:cNvPr>
          <p:cNvSpPr txBox="1"/>
          <p:nvPr/>
        </p:nvSpPr>
        <p:spPr>
          <a:xfrm>
            <a:off x="1306419" y="762702"/>
            <a:ext cx="840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อันดับส่งต่อผู้ป่วยใน เดือน ตุลาคม 2565 – เมษายน 2566</a:t>
            </a:r>
          </a:p>
        </p:txBody>
      </p:sp>
      <p:graphicFrame>
        <p:nvGraphicFramePr>
          <p:cNvPr id="9" name="ตัวแทนเนื้อหา 8">
            <a:extLst>
              <a:ext uri="{FF2B5EF4-FFF2-40B4-BE49-F238E27FC236}">
                <a16:creationId xmlns:a16="http://schemas.microsoft.com/office/drawing/2014/main" id="{8BC30CDD-4B63-43C0-A26B-466D5746F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939300"/>
              </p:ext>
            </p:extLst>
          </p:nvPr>
        </p:nvGraphicFramePr>
        <p:xfrm>
          <a:off x="1306420" y="1409033"/>
          <a:ext cx="8500189" cy="4563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7567">
                  <a:extLst>
                    <a:ext uri="{9D8B030D-6E8A-4147-A177-3AD203B41FA5}">
                      <a16:colId xmlns:a16="http://schemas.microsoft.com/office/drawing/2014/main" val="2418741670"/>
                    </a:ext>
                  </a:extLst>
                </a:gridCol>
                <a:gridCol w="3272528">
                  <a:extLst>
                    <a:ext uri="{9D8B030D-6E8A-4147-A177-3AD203B41FA5}">
                      <a16:colId xmlns:a16="http://schemas.microsoft.com/office/drawing/2014/main" val="4144074393"/>
                    </a:ext>
                  </a:extLst>
                </a:gridCol>
                <a:gridCol w="1983972">
                  <a:extLst>
                    <a:ext uri="{9D8B030D-6E8A-4147-A177-3AD203B41FA5}">
                      <a16:colId xmlns:a16="http://schemas.microsoft.com/office/drawing/2014/main" val="3136350560"/>
                    </a:ext>
                  </a:extLst>
                </a:gridCol>
                <a:gridCol w="2266122">
                  <a:extLst>
                    <a:ext uri="{9D8B030D-6E8A-4147-A177-3AD203B41FA5}">
                      <a16:colId xmlns:a16="http://schemas.microsoft.com/office/drawing/2014/main" val="848885337"/>
                    </a:ext>
                  </a:extLst>
                </a:gridCol>
              </a:tblGrid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จำนวน/ราย (</a:t>
                      </a:r>
                      <a:r>
                        <a:rPr lang="en-US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n=283)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1436064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COPD with AE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6.01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4045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Congestive heart failure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5.65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79800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Pneumonia,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3.53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40561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Urinary tract infection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031246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Acute renal failure ,unspecified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2.82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34938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Dizziness and giddiness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2.82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11767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Gastroenteritis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051787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Asthma, unspecified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51700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Chest pain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86301"/>
                  </a:ext>
                </a:extLst>
              </a:tr>
              <a:tr h="414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Acute cholecystitis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2.47</a:t>
                      </a:r>
                      <a:endParaRPr lang="th-TH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7114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7149B8FA-8980-46AC-B47F-499EDA5F31E1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396660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983A6E-9696-42D1-B053-FC2A5E6FA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2E2D2-977E-42DA-AC22-A162E4E5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4" y="0"/>
            <a:ext cx="1126435" cy="1126435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E1656AD-3541-44F1-8987-A440B730FDAF}"/>
              </a:ext>
            </a:extLst>
          </p:cNvPr>
          <p:cNvSpPr/>
          <p:nvPr/>
        </p:nvSpPr>
        <p:spPr>
          <a:xfrm>
            <a:off x="7012236" y="6431076"/>
            <a:ext cx="5179764" cy="556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ยุทธศาสตร์ และสารสนเทศทางการแพทย์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AF62789-AD21-4E5C-822D-BB8E6B2D2604}"/>
              </a:ext>
            </a:extLst>
          </p:cNvPr>
          <p:cNvSpPr txBox="1"/>
          <p:nvPr/>
        </p:nvSpPr>
        <p:spPr>
          <a:xfrm>
            <a:off x="1753246" y="74402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cs typeface="+mj-cs"/>
              </a:rPr>
              <a:t>อันดับโรคผู้ป่วยนอก เดือน ตุลาคม 2565 – เมษายน 2566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E33B1B9D-7EC5-4E21-BB0B-5477DBA9DEFC}"/>
              </a:ext>
            </a:extLst>
          </p:cNvPr>
          <p:cNvSpPr/>
          <p:nvPr/>
        </p:nvSpPr>
        <p:spPr>
          <a:xfrm>
            <a:off x="95840" y="-35985"/>
            <a:ext cx="4147931" cy="78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ข้อมูลสถานะสุขภาพ</a:t>
            </a:r>
          </a:p>
        </p:txBody>
      </p: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156207"/>
              </p:ext>
            </p:extLst>
          </p:nvPr>
        </p:nvGraphicFramePr>
        <p:xfrm>
          <a:off x="1431635" y="1489920"/>
          <a:ext cx="9051637" cy="456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448769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711</Words>
  <Application>Microsoft Office PowerPoint</Application>
  <PresentationFormat>แบบจอกว้าง</PresentationFormat>
  <Paragraphs>231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เพียงพร แก้วสาร</dc:creator>
  <cp:lastModifiedBy>Lemeli3</cp:lastModifiedBy>
  <cp:revision>39</cp:revision>
  <dcterms:created xsi:type="dcterms:W3CDTF">2023-05-05T12:21:43Z</dcterms:created>
  <dcterms:modified xsi:type="dcterms:W3CDTF">2023-06-02T03:18:59Z</dcterms:modified>
</cp:coreProperties>
</file>