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6" r:id="rId5"/>
    <p:sldId id="265" r:id="rId6"/>
    <p:sldId id="264" r:id="rId7"/>
    <p:sldId id="268" r:id="rId8"/>
    <p:sldId id="267" r:id="rId9"/>
    <p:sldId id="270" r:id="rId10"/>
    <p:sldId id="272" r:id="rId11"/>
    <p:sldId id="274" r:id="rId12"/>
    <p:sldId id="269" r:id="rId13"/>
    <p:sldId id="271" r:id="rId14"/>
    <p:sldId id="276" r:id="rId15"/>
    <p:sldId id="273" r:id="rId16"/>
    <p:sldId id="275" r:id="rId17"/>
    <p:sldId id="277" r:id="rId18"/>
    <p:sldId id="256" r:id="rId1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สไตล์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จน.ผปนอก!$A$2</c:f>
              <c:strCache>
                <c:ptCount val="1"/>
                <c:pt idx="0">
                  <c:v>จำนวนครั้งของผู้ป่วยนอกทั้งหมด</c:v>
                </c:pt>
              </c:strCache>
            </c:strRef>
          </c:tx>
          <c:spPr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1905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จน.ผปนอก!$B$1:$K$1</c:f>
              <c:strCache>
                <c:ptCount val="10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  <c:pt idx="7">
                  <c:v>พค 66</c:v>
                </c:pt>
                <c:pt idx="8">
                  <c:v>มิย 66</c:v>
                </c:pt>
                <c:pt idx="9">
                  <c:v>กค 66</c:v>
                </c:pt>
              </c:strCache>
            </c:strRef>
          </c:cat>
          <c:val>
            <c:numRef>
              <c:f>จน.ผปนอก!$B$2:$K$2</c:f>
              <c:numCache>
                <c:formatCode>_-* #,##0_-;\-* #,##0_-;_-* "-"??_-;_-@_-</c:formatCode>
                <c:ptCount val="10"/>
                <c:pt idx="0">
                  <c:v>6939</c:v>
                </c:pt>
                <c:pt idx="1">
                  <c:v>8003</c:v>
                </c:pt>
                <c:pt idx="2">
                  <c:v>7158</c:v>
                </c:pt>
                <c:pt idx="3">
                  <c:v>7839</c:v>
                </c:pt>
                <c:pt idx="4">
                  <c:v>7011</c:v>
                </c:pt>
                <c:pt idx="5">
                  <c:v>8265</c:v>
                </c:pt>
                <c:pt idx="6">
                  <c:v>7118</c:v>
                </c:pt>
                <c:pt idx="7">
                  <c:v>8314</c:v>
                </c:pt>
                <c:pt idx="8">
                  <c:v>8142</c:v>
                </c:pt>
                <c:pt idx="9">
                  <c:v>7886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EE-4034-8855-CC933ED06301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3609088"/>
        <c:axId val="103611008"/>
      </c:lineChart>
      <c:catAx>
        <c:axId val="10360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611008"/>
        <c:crosses val="autoZero"/>
        <c:auto val="1"/>
        <c:lblAlgn val="ctr"/>
        <c:lblOffset val="100"/>
        <c:noMultiLvlLbl val="0"/>
      </c:catAx>
      <c:valAx>
        <c:axId val="10361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60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sz="1600" baseline="0">
          <a:solidFill>
            <a:schemeClr val="dk1"/>
          </a:solidFill>
          <a:latin typeface="Angsana New" panose="02020603050405020304" pitchFamily="18" charset="-34"/>
          <a:ea typeface="+mn-ea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'sum  Adj Rw'!$A$2</c:f>
              <c:strCache>
                <c:ptCount val="1"/>
                <c:pt idx="0">
                  <c:v>จำนวน SumAdjRW ทั้งหมด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  Adj Rw'!$B$1:$K$1</c:f>
              <c:strCache>
                <c:ptCount val="10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  <c:pt idx="6">
                  <c:v>เมย.66</c:v>
                </c:pt>
                <c:pt idx="7">
                  <c:v>พค.66</c:v>
                </c:pt>
                <c:pt idx="8">
                  <c:v>มิย.66</c:v>
                </c:pt>
                <c:pt idx="9">
                  <c:v>กค.66</c:v>
                </c:pt>
              </c:strCache>
            </c:strRef>
          </c:cat>
          <c:val>
            <c:numRef>
              <c:f>'sum  Adj Rw'!$B$2:$K$2</c:f>
              <c:numCache>
                <c:formatCode>General</c:formatCode>
                <c:ptCount val="10"/>
                <c:pt idx="0" formatCode="0.0000">
                  <c:v>106.4</c:v>
                </c:pt>
                <c:pt idx="1">
                  <c:v>118.88</c:v>
                </c:pt>
                <c:pt idx="2" formatCode="0.0000">
                  <c:v>140.04</c:v>
                </c:pt>
                <c:pt idx="3" formatCode="0.0000">
                  <c:v>160.57</c:v>
                </c:pt>
                <c:pt idx="4" formatCode="0.0000">
                  <c:v>141.43</c:v>
                </c:pt>
                <c:pt idx="5" formatCode="0.00">
                  <c:v>138.56</c:v>
                </c:pt>
                <c:pt idx="6" formatCode="0.00">
                  <c:v>134.55000000000001</c:v>
                </c:pt>
                <c:pt idx="7" formatCode="0.00">
                  <c:v>146.04</c:v>
                </c:pt>
                <c:pt idx="8" formatCode="0.00">
                  <c:v>145.63999999999999</c:v>
                </c:pt>
                <c:pt idx="9" formatCode="0.00">
                  <c:v>333.07470000000001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D6-4A08-9BCC-3E3F88ECB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19776"/>
        <c:axId val="102629760"/>
      </c:lineChart>
      <c:catAx>
        <c:axId val="10261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29760"/>
        <c:crosses val="autoZero"/>
        <c:auto val="1"/>
        <c:lblAlgn val="ctr"/>
        <c:lblOffset val="100"/>
        <c:noMultiLvlLbl val="0"/>
      </c:catAx>
      <c:valAx>
        <c:axId val="10262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1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'CMI+Active bed'!$A$3</c:f>
              <c:strCache>
                <c:ptCount val="1"/>
                <c:pt idx="0">
                  <c:v>active bed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'CMI+Active bed'!$B$1:$K$1</c:f>
              <c:strCache>
                <c:ptCount val="10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  <c:pt idx="7">
                  <c:v>พค 66</c:v>
                </c:pt>
                <c:pt idx="8">
                  <c:v>มิย 66</c:v>
                </c:pt>
                <c:pt idx="9">
                  <c:v>กค 66</c:v>
                </c:pt>
              </c:strCache>
            </c:strRef>
          </c:cat>
          <c:val>
            <c:numRef>
              <c:f>'CMI+Active bed'!$B$3:$K$3</c:f>
              <c:numCache>
                <c:formatCode>0.00</c:formatCode>
                <c:ptCount val="10"/>
                <c:pt idx="0">
                  <c:v>16.515000000000001</c:v>
                </c:pt>
                <c:pt idx="1">
                  <c:v>21.933000000000003</c:v>
                </c:pt>
                <c:pt idx="2">
                  <c:v>20.68</c:v>
                </c:pt>
                <c:pt idx="3">
                  <c:v>25.39</c:v>
                </c:pt>
                <c:pt idx="4">
                  <c:v>24.36</c:v>
                </c:pt>
                <c:pt idx="5">
                  <c:v>22.55</c:v>
                </c:pt>
                <c:pt idx="6">
                  <c:v>21.07</c:v>
                </c:pt>
                <c:pt idx="7">
                  <c:v>20.32</c:v>
                </c:pt>
                <c:pt idx="8">
                  <c:v>23.6</c:v>
                </c:pt>
                <c:pt idx="9">
                  <c:v>31.13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FE-4484-9973-D738C3120A0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770560"/>
        <c:axId val="102793984"/>
      </c:lineChart>
      <c:catAx>
        <c:axId val="10277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93984"/>
        <c:crosses val="autoZero"/>
        <c:auto val="1"/>
        <c:lblAlgn val="ctr"/>
        <c:lblOffset val="100"/>
        <c:noMultiLvlLbl val="0"/>
      </c:catAx>
      <c:valAx>
        <c:axId val="10279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7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03394157641557"/>
          <c:y val="6.7878787878787886E-2"/>
          <c:w val="0.84883636559081987"/>
          <c:h val="0.83477203531376765"/>
        </c:manualLayout>
      </c:layout>
      <c:lineChart>
        <c:grouping val="standard"/>
        <c:varyColors val="0"/>
        <c:ser>
          <c:idx val="0"/>
          <c:order val="0"/>
          <c:tx>
            <c:strRef>
              <c:f>'CMI+Active bed'!$A$2</c:f>
              <c:strCache>
                <c:ptCount val="1"/>
                <c:pt idx="0">
                  <c:v>CMI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'CMI+Active bed'!$B$1:$K$1</c:f>
              <c:strCache>
                <c:ptCount val="10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  <c:pt idx="7">
                  <c:v>พค 66</c:v>
                </c:pt>
                <c:pt idx="8">
                  <c:v>มิย 66</c:v>
                </c:pt>
                <c:pt idx="9">
                  <c:v>กค 66</c:v>
                </c:pt>
              </c:strCache>
            </c:strRef>
          </c:cat>
          <c:val>
            <c:numRef>
              <c:f>'CMI+Active bed'!$B$2:$K$2</c:f>
              <c:numCache>
                <c:formatCode>0.0000</c:formatCode>
                <c:ptCount val="10"/>
                <c:pt idx="0">
                  <c:v>0.48</c:v>
                </c:pt>
                <c:pt idx="1">
                  <c:v>0.47</c:v>
                </c:pt>
                <c:pt idx="2">
                  <c:v>0.55000000000000004</c:v>
                </c:pt>
                <c:pt idx="3">
                  <c:v>0.53</c:v>
                </c:pt>
                <c:pt idx="4">
                  <c:v>0.53</c:v>
                </c:pt>
                <c:pt idx="5">
                  <c:v>0.52</c:v>
                </c:pt>
                <c:pt idx="6">
                  <c:v>0.49469999999999997</c:v>
                </c:pt>
                <c:pt idx="7">
                  <c:v>0.55320000000000003</c:v>
                </c:pt>
                <c:pt idx="8">
                  <c:v>0.51100000000000001</c:v>
                </c:pt>
                <c:pt idx="9">
                  <c:v>0.73529999999999995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55-4AFA-A34F-1CD866F9B6D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744064"/>
        <c:axId val="102746752"/>
      </c:lineChart>
      <c:catAx>
        <c:axId val="1027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46752"/>
        <c:crosses val="autoZero"/>
        <c:auto val="1"/>
        <c:lblAlgn val="ctr"/>
        <c:lblOffset val="100"/>
        <c:noMultiLvlLbl val="0"/>
      </c:catAx>
      <c:valAx>
        <c:axId val="10274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045855535489421"/>
          <c:y val="2.5163910218191525E-2"/>
          <c:w val="0.63906227764333012"/>
          <c:h val="0.88200438024619199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 opd'!$A$13:$A$22</c:f>
              <c:strCache>
                <c:ptCount val="10"/>
                <c:pt idx="0">
                  <c:v>Essential (primary) hypertension</c:v>
                </c:pt>
                <c:pt idx="1">
                  <c:v>Diabetes millitus (DM)</c:v>
                </c:pt>
                <c:pt idx="2">
                  <c:v>ลมปลายปัตคาดสัญญาณ 3 หลัง</c:v>
                </c:pt>
                <c:pt idx="3">
                  <c:v>caries of dentine</c:v>
                </c:pt>
                <c:pt idx="4">
                  <c:v>Follow-up examination after other treatment</c:v>
                </c:pt>
                <c:pt idx="5">
                  <c:v>Attention to surgical dressing and sutures</c:v>
                </c:pt>
                <c:pt idx="6">
                  <c:v>Asthma, unspecified</c:v>
                </c:pt>
                <c:pt idx="7">
                  <c:v>necrosis of pulp</c:v>
                </c:pt>
                <c:pt idx="8">
                  <c:v>muscle strain</c:v>
                </c:pt>
                <c:pt idx="9">
                  <c:v>Acute nasopharyngitis (commom cold)</c:v>
                </c:pt>
              </c:strCache>
            </c:strRef>
          </c:cat>
          <c:val>
            <c:numRef>
              <c:f>'chart  opd'!$B$13:$B$22</c:f>
              <c:numCache>
                <c:formatCode>#,##0.00_);\(#,##0.00\)</c:formatCode>
                <c:ptCount val="10"/>
                <c:pt idx="0">
                  <c:v>4488343.7</c:v>
                </c:pt>
                <c:pt idx="1">
                  <c:v>4405125.7</c:v>
                </c:pt>
                <c:pt idx="2" formatCode="_(* #,##0.00_);_(* \(#,##0.00\);_(* &quot;-&quot;??_);_(@_)">
                  <c:v>1150858.75</c:v>
                </c:pt>
                <c:pt idx="3" formatCode="_(* #,##0.00_);_(* \(#,##0.00\);_(* &quot;-&quot;??_);_(@_)">
                  <c:v>1106502.25</c:v>
                </c:pt>
                <c:pt idx="4" formatCode="_(* #,##0.00_);_(* \(#,##0.00\);_(* &quot;-&quot;??_);_(@_)">
                  <c:v>798506.29</c:v>
                </c:pt>
                <c:pt idx="5" formatCode="_(* #,##0.00_);_(* \(#,##0.00\);_(* &quot;-&quot;??_);_(@_)">
                  <c:v>669655.1</c:v>
                </c:pt>
                <c:pt idx="6" formatCode="_(* #,##0.00_);_(* \(#,##0.00\);_(* &quot;-&quot;??_);_(@_)">
                  <c:v>561951.71</c:v>
                </c:pt>
                <c:pt idx="7" formatCode="_(* #,##0.00_);_(* \(#,##0.00\);_(* &quot;-&quot;??_);_(@_)">
                  <c:v>544258.75</c:v>
                </c:pt>
                <c:pt idx="8" formatCode="_(* #,##0.00_);_(* \(#,##0.00\);_(* &quot;-&quot;??_);_(@_)">
                  <c:v>515946.5</c:v>
                </c:pt>
                <c:pt idx="9" formatCode="_(* #,##0.00_);_(* \(#,##0.00\);_(* &quot;-&quot;??_);_(@_)">
                  <c:v>445770.9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06-4D7E-B6E5-21C8091479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514560"/>
        <c:axId val="30516352"/>
        <c:axId val="0"/>
      </c:bar3DChart>
      <c:catAx>
        <c:axId val="305145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516352"/>
        <c:crosses val="autoZero"/>
        <c:auto val="1"/>
        <c:lblAlgn val="ctr"/>
        <c:lblOffset val="100"/>
        <c:noMultiLvlLbl val="0"/>
      </c:catAx>
      <c:valAx>
        <c:axId val="30516352"/>
        <c:scaling>
          <c:orientation val="minMax"/>
        </c:scaling>
        <c:delete val="0"/>
        <c:axPos val="b"/>
        <c:majorGridlines/>
        <c:numFmt formatCode="#,##0.00_);\(#,##0.00\)" sourceLinked="1"/>
        <c:majorTickMark val="out"/>
        <c:minorTickMark val="none"/>
        <c:tickLblPos val="nextTo"/>
        <c:crossAx val="30514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'chart  opd'!$B$1</c:f>
              <c:strCache>
                <c:ptCount val="1"/>
                <c:pt idx="0">
                  <c:v>จำนวนครั้ง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 opd'!$A$2:$A$18</c:f>
              <c:strCache>
                <c:ptCount val="17"/>
                <c:pt idx="0">
                  <c:v>Diabetes millitus (DM)</c:v>
                </c:pt>
                <c:pt idx="1">
                  <c:v>Essential (primary) hypertension</c:v>
                </c:pt>
                <c:pt idx="2">
                  <c:v>Asthma, unspecified</c:v>
                </c:pt>
                <c:pt idx="3">
                  <c:v>caries of dentine</c:v>
                </c:pt>
                <c:pt idx="4">
                  <c:v>necrosis of pulp</c:v>
                </c:pt>
                <c:pt idx="5">
                  <c:v>muscle strain</c:v>
                </c:pt>
                <c:pt idx="6">
                  <c:v>ลมปลายปัตคาดสัญญาณ 3 หลัง</c:v>
                </c:pt>
                <c:pt idx="7">
                  <c:v>Acute nasopharyngitis (commom cold)</c:v>
                </c:pt>
                <c:pt idx="8">
                  <c:v>Follow-up examination after other treatment</c:v>
                </c:pt>
                <c:pt idx="9">
                  <c:v>Attention to surgical dressing and sutures</c:v>
                </c:pt>
                <c:pt idx="10">
                  <c:v>โรค</c:v>
                </c:pt>
                <c:pt idx="11">
                  <c:v>Essential (primary) hypertension</c:v>
                </c:pt>
                <c:pt idx="12">
                  <c:v>Diabetes millitus (DM)</c:v>
                </c:pt>
                <c:pt idx="13">
                  <c:v>ลมปลายปัตคาดสัญญาณ 3 หลัง</c:v>
                </c:pt>
                <c:pt idx="14">
                  <c:v>caries of dentine</c:v>
                </c:pt>
                <c:pt idx="15">
                  <c:v>Follow-up examination after other treatment</c:v>
                </c:pt>
                <c:pt idx="16">
                  <c:v>Attention to surgical dressing and sutures</c:v>
                </c:pt>
              </c:strCache>
            </c:strRef>
          </c:cat>
          <c:val>
            <c:numRef>
              <c:f>'chart  opd'!$B$2:$B$11</c:f>
              <c:numCache>
                <c:formatCode>General</c:formatCode>
                <c:ptCount val="10"/>
                <c:pt idx="0" formatCode="#,##0_);\(#,##0\)">
                  <c:v>3564</c:v>
                </c:pt>
                <c:pt idx="1">
                  <c:v>5914</c:v>
                </c:pt>
                <c:pt idx="2" formatCode="_(* #,##0_);_(* \(#,##0\);_(* &quot;-&quot;??_);_(@_)">
                  <c:v>840</c:v>
                </c:pt>
                <c:pt idx="3" formatCode="#,##0_);\(#,##0\)">
                  <c:v>1062</c:v>
                </c:pt>
                <c:pt idx="4" formatCode="#,##0_);\(#,##0\)">
                  <c:v>1169</c:v>
                </c:pt>
                <c:pt idx="5" formatCode="#,##0_);\(#,##0\)">
                  <c:v>1347</c:v>
                </c:pt>
                <c:pt idx="6" formatCode="_(* #,##0_);_(* \(#,##0\);_(* &quot;-&quot;??_);_(@_)">
                  <c:v>3470</c:v>
                </c:pt>
                <c:pt idx="7" formatCode="_(* #,##0_);_(* \(#,##0\);_(* &quot;-&quot;??_);_(@_)">
                  <c:v>1646</c:v>
                </c:pt>
                <c:pt idx="8" formatCode="_(* #,##0_);_(* \(#,##0\);_(* &quot;-&quot;??_);_(@_)">
                  <c:v>4153</c:v>
                </c:pt>
                <c:pt idx="9" formatCode="_(* #,##0_);_(* \(#,##0\);_(* &quot;-&quot;??_);_(@_)">
                  <c:v>4406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5F-4070-B2E8-914B7BB79E0C}"/>
            </c:ext>
          </c:extLst>
        </c:ser>
        <c:ser>
          <c:idx val="1"/>
          <c:order val="1"/>
          <c:tx>
            <c:strRef>
              <c:f>'chart  opd'!$C$1</c:f>
              <c:strCache>
                <c:ptCount val="1"/>
                <c:pt idx="0">
                  <c:v>จำนวนเงินเฉลี่ย/ครั้ง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 opd'!$A$2:$A$18</c:f>
              <c:strCache>
                <c:ptCount val="17"/>
                <c:pt idx="0">
                  <c:v>Diabetes millitus (DM)</c:v>
                </c:pt>
                <c:pt idx="1">
                  <c:v>Essential (primary) hypertension</c:v>
                </c:pt>
                <c:pt idx="2">
                  <c:v>Asthma, unspecified</c:v>
                </c:pt>
                <c:pt idx="3">
                  <c:v>caries of dentine</c:v>
                </c:pt>
                <c:pt idx="4">
                  <c:v>necrosis of pulp</c:v>
                </c:pt>
                <c:pt idx="5">
                  <c:v>muscle strain</c:v>
                </c:pt>
                <c:pt idx="6">
                  <c:v>ลมปลายปัตคาดสัญญาณ 3 หลัง</c:v>
                </c:pt>
                <c:pt idx="7">
                  <c:v>Acute nasopharyngitis (commom cold)</c:v>
                </c:pt>
                <c:pt idx="8">
                  <c:v>Follow-up examination after other treatment</c:v>
                </c:pt>
                <c:pt idx="9">
                  <c:v>Attention to surgical dressing and sutures</c:v>
                </c:pt>
                <c:pt idx="10">
                  <c:v>โรค</c:v>
                </c:pt>
                <c:pt idx="11">
                  <c:v>Essential (primary) hypertension</c:v>
                </c:pt>
                <c:pt idx="12">
                  <c:v>Diabetes millitus (DM)</c:v>
                </c:pt>
                <c:pt idx="13">
                  <c:v>ลมปลายปัตคาดสัญญาณ 3 หลัง</c:v>
                </c:pt>
                <c:pt idx="14">
                  <c:v>caries of dentine</c:v>
                </c:pt>
                <c:pt idx="15">
                  <c:v>Follow-up examination after other treatment</c:v>
                </c:pt>
                <c:pt idx="16">
                  <c:v>Attention to surgical dressing and sutures</c:v>
                </c:pt>
              </c:strCache>
            </c:strRef>
          </c:cat>
          <c:val>
            <c:numRef>
              <c:f>'chart  opd'!$C$2:$C$11</c:f>
              <c:numCache>
                <c:formatCode>#,##0.00_);\(#,##0.00\)</c:formatCode>
                <c:ptCount val="10"/>
                <c:pt idx="0" formatCode="_(* #,##0.00_);_(* \(#,##0.00\);_(* &quot;-&quot;??_);_(@_)">
                  <c:v>1236</c:v>
                </c:pt>
                <c:pt idx="1">
                  <c:v>758.93</c:v>
                </c:pt>
                <c:pt idx="2" formatCode="_(* #,##0.00_);_(* \(#,##0.00\);_(* &quot;-&quot;??_);_(@_)">
                  <c:v>668.99</c:v>
                </c:pt>
                <c:pt idx="3" formatCode="_(* #,##0.00_);_(* \(#,##0.00\);_(* &quot;-&quot;??_);_(@_)">
                  <c:v>563.39</c:v>
                </c:pt>
                <c:pt idx="4" formatCode="_(* #,##0.00_);_(* \(#,##0.00\);_(* &quot;-&quot;??_);_(@_)">
                  <c:v>465.57</c:v>
                </c:pt>
                <c:pt idx="5" formatCode="_(* #,##0.00_);_(* \(#,##0.00\);_(* &quot;-&quot;??_);_(@_)">
                  <c:v>383.03</c:v>
                </c:pt>
                <c:pt idx="6" formatCode="_(* #,##0.00_);_(* \(#,##0.00\);_(* &quot;-&quot;??_);_(@_)">
                  <c:v>331.65</c:v>
                </c:pt>
                <c:pt idx="7" formatCode="_(* #,##0.00_);_(* \(#,##0.00\);_(* &quot;-&quot;??_);_(@_)">
                  <c:v>270.82</c:v>
                </c:pt>
                <c:pt idx="8" formatCode="_(* #,##0.00_);_(* \(#,##0.00\);_(* &quot;-&quot;??_);_(@_)">
                  <c:v>192.27</c:v>
                </c:pt>
                <c:pt idx="9" formatCode="_(* #,##0.00_);_(* \(#,##0.00\);_(* &quot;-&quot;??_);_(@_)">
                  <c:v>151.97999999999999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5F-4070-B2E8-914B7BB79E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529024"/>
        <c:axId val="30530560"/>
        <c:axId val="0"/>
      </c:bar3DChart>
      <c:catAx>
        <c:axId val="30529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530560"/>
        <c:crosses val="autoZero"/>
        <c:auto val="1"/>
        <c:lblAlgn val="ctr"/>
        <c:lblOffset val="100"/>
        <c:noMultiLvlLbl val="0"/>
      </c:catAx>
      <c:valAx>
        <c:axId val="30530560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crossAx val="30529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316008991361735"/>
          <c:y val="3.742967805867891E-2"/>
          <c:w val="0.71567751909686583"/>
          <c:h val="0.86337770296029503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ipd'!$A$14:$A$23</c:f>
              <c:strCache>
                <c:ptCount val="10"/>
                <c:pt idx="0">
                  <c:v>COPD with AE</c:v>
                </c:pt>
                <c:pt idx="1">
                  <c:v>Asthma, unspecified</c:v>
                </c:pt>
                <c:pt idx="2">
                  <c:v>Senile nuclear cataract</c:v>
                </c:pt>
                <c:pt idx="3">
                  <c:v>Gastroenteritis</c:v>
                </c:pt>
                <c:pt idx="4">
                  <c:v>Pneumonia, unspecifide</c:v>
                </c:pt>
                <c:pt idx="5">
                  <c:v>Urinary tract infection</c:v>
                </c:pt>
                <c:pt idx="6">
                  <c:v>Acute nasopharyngitis (common cold)</c:v>
                </c:pt>
                <c:pt idx="7">
                  <c:v>Acute bronchitis</c:v>
                </c:pt>
                <c:pt idx="8">
                  <c:v>Senile cataract</c:v>
                </c:pt>
                <c:pt idx="9">
                  <c:v>Acute pharyngitis </c:v>
                </c:pt>
              </c:strCache>
            </c:strRef>
          </c:cat>
          <c:val>
            <c:numRef>
              <c:f>'chart ipd'!$B$14:$B$23</c:f>
              <c:numCache>
                <c:formatCode>_(* #,##0.00_);_(* \(#,##0.00\);_(* "-"??_);_(@_)</c:formatCode>
                <c:ptCount val="10"/>
                <c:pt idx="0">
                  <c:v>1551936.65</c:v>
                </c:pt>
                <c:pt idx="1">
                  <c:v>1053094.81</c:v>
                </c:pt>
                <c:pt idx="2">
                  <c:v>957317.88</c:v>
                </c:pt>
                <c:pt idx="3">
                  <c:v>914344.25</c:v>
                </c:pt>
                <c:pt idx="4">
                  <c:v>895564.63</c:v>
                </c:pt>
                <c:pt idx="5">
                  <c:v>444140.6</c:v>
                </c:pt>
                <c:pt idx="6">
                  <c:v>358486.53</c:v>
                </c:pt>
                <c:pt idx="7">
                  <c:v>317261.28000000003</c:v>
                </c:pt>
                <c:pt idx="8">
                  <c:v>316711.34999999998</c:v>
                </c:pt>
                <c:pt idx="9">
                  <c:v>308447.90000000002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40-4A71-BFF5-B4DDA8C515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956928"/>
        <c:axId val="30962816"/>
        <c:axId val="0"/>
      </c:bar3DChart>
      <c:catAx>
        <c:axId val="30956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962816"/>
        <c:crosses val="autoZero"/>
        <c:auto val="1"/>
        <c:lblAlgn val="ctr"/>
        <c:lblOffset val="100"/>
        <c:noMultiLvlLbl val="0"/>
      </c:catAx>
      <c:valAx>
        <c:axId val="30962816"/>
        <c:scaling>
          <c:orientation val="minMax"/>
        </c:scaling>
        <c:delete val="0"/>
        <c:axPos val="b"/>
        <c:majorGridlines/>
        <c:numFmt formatCode="_(* #,##0.00_);_(* \(#,##0.00\);_(* &quot;-&quot;??_);_(@_)" sourceLinked="1"/>
        <c:majorTickMark val="out"/>
        <c:minorTickMark val="none"/>
        <c:tickLblPos val="nextTo"/>
        <c:crossAx val="30956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017604937043197"/>
          <c:y val="3.8538644318341468E-2"/>
          <c:w val="0.69211466101780506"/>
          <c:h val="0.8647455984427843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'chart ipd'!$B$1</c:f>
              <c:strCache>
                <c:ptCount val="1"/>
                <c:pt idx="0">
                  <c:v>จำนวนครั้ง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ipd'!$A$2:$A$17</c:f>
              <c:strCache>
                <c:ptCount val="16"/>
                <c:pt idx="0">
                  <c:v>Pneumonia, unspecifide</c:v>
                </c:pt>
                <c:pt idx="1">
                  <c:v>Senile nuclear cataract</c:v>
                </c:pt>
                <c:pt idx="2">
                  <c:v>Senile cataract</c:v>
                </c:pt>
                <c:pt idx="3">
                  <c:v>Urinary tract infection</c:v>
                </c:pt>
                <c:pt idx="4">
                  <c:v>COPD with AE</c:v>
                </c:pt>
                <c:pt idx="5">
                  <c:v>Asthma, unspecified</c:v>
                </c:pt>
                <c:pt idx="6">
                  <c:v>Acute pharyngitis </c:v>
                </c:pt>
                <c:pt idx="7">
                  <c:v>Acute bronchitis</c:v>
                </c:pt>
                <c:pt idx="8">
                  <c:v>Acute nasopharyngitis (common cold)</c:v>
                </c:pt>
                <c:pt idx="9">
                  <c:v>Gastroenteritis</c:v>
                </c:pt>
                <c:pt idx="11">
                  <c:v>โรค</c:v>
                </c:pt>
                <c:pt idx="12">
                  <c:v>COPD with AE</c:v>
                </c:pt>
                <c:pt idx="13">
                  <c:v>Asthma, unspecified</c:v>
                </c:pt>
                <c:pt idx="14">
                  <c:v>Senile nuclear cataract</c:v>
                </c:pt>
                <c:pt idx="15">
                  <c:v>Gastroenteritis</c:v>
                </c:pt>
              </c:strCache>
            </c:strRef>
          </c:cat>
          <c:val>
            <c:numRef>
              <c:f>'chart ipd'!$B$2:$B$11</c:f>
              <c:numCache>
                <c:formatCode>#,##0_);\(#,##0\)</c:formatCode>
                <c:ptCount val="10"/>
                <c:pt idx="0">
                  <c:v>76</c:v>
                </c:pt>
                <c:pt idx="1">
                  <c:v>84</c:v>
                </c:pt>
                <c:pt idx="2" formatCode="General">
                  <c:v>39</c:v>
                </c:pt>
                <c:pt idx="3">
                  <c:v>56</c:v>
                </c:pt>
                <c:pt idx="4">
                  <c:v>207</c:v>
                </c:pt>
                <c:pt idx="5">
                  <c:v>169</c:v>
                </c:pt>
                <c:pt idx="6">
                  <c:v>50</c:v>
                </c:pt>
                <c:pt idx="7">
                  <c:v>57</c:v>
                </c:pt>
                <c:pt idx="8">
                  <c:v>79</c:v>
                </c:pt>
                <c:pt idx="9">
                  <c:v>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1E-46F1-BD37-2C27E6978457}"/>
            </c:ext>
          </c:extLst>
        </c:ser>
        <c:ser>
          <c:idx val="1"/>
          <c:order val="1"/>
          <c:tx>
            <c:strRef>
              <c:f>'chart ipd'!$C$1</c:f>
              <c:strCache>
                <c:ptCount val="1"/>
                <c:pt idx="0">
                  <c:v>จำนวนเงินเฉลี่ย/ครั้ง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ipd'!$A$2:$A$17</c:f>
              <c:strCache>
                <c:ptCount val="16"/>
                <c:pt idx="0">
                  <c:v>Pneumonia, unspecifide</c:v>
                </c:pt>
                <c:pt idx="1">
                  <c:v>Senile nuclear cataract</c:v>
                </c:pt>
                <c:pt idx="2">
                  <c:v>Senile cataract</c:v>
                </c:pt>
                <c:pt idx="3">
                  <c:v>Urinary tract infection</c:v>
                </c:pt>
                <c:pt idx="4">
                  <c:v>COPD with AE</c:v>
                </c:pt>
                <c:pt idx="5">
                  <c:v>Asthma, unspecified</c:v>
                </c:pt>
                <c:pt idx="6">
                  <c:v>Acute pharyngitis </c:v>
                </c:pt>
                <c:pt idx="7">
                  <c:v>Acute bronchitis</c:v>
                </c:pt>
                <c:pt idx="8">
                  <c:v>Acute nasopharyngitis (common cold)</c:v>
                </c:pt>
                <c:pt idx="9">
                  <c:v>Gastroenteritis</c:v>
                </c:pt>
                <c:pt idx="11">
                  <c:v>โรค</c:v>
                </c:pt>
                <c:pt idx="12">
                  <c:v>COPD with AE</c:v>
                </c:pt>
                <c:pt idx="13">
                  <c:v>Asthma, unspecified</c:v>
                </c:pt>
                <c:pt idx="14">
                  <c:v>Senile nuclear cataract</c:v>
                </c:pt>
                <c:pt idx="15">
                  <c:v>Gastroenteritis</c:v>
                </c:pt>
              </c:strCache>
            </c:strRef>
          </c:cat>
          <c:val>
            <c:numRef>
              <c:f>'chart ipd'!$C$2:$C$11</c:f>
              <c:numCache>
                <c:formatCode>_(* #,##0.00_);_(* \(#,##0.00\);_(* "-"??_);_(@_)</c:formatCode>
                <c:ptCount val="10"/>
                <c:pt idx="0">
                  <c:v>11783.74</c:v>
                </c:pt>
                <c:pt idx="1">
                  <c:v>11396.64</c:v>
                </c:pt>
                <c:pt idx="2">
                  <c:v>8120.8</c:v>
                </c:pt>
                <c:pt idx="3">
                  <c:v>7931.08</c:v>
                </c:pt>
                <c:pt idx="4">
                  <c:v>7497.27</c:v>
                </c:pt>
                <c:pt idx="5">
                  <c:v>6231.33</c:v>
                </c:pt>
                <c:pt idx="6">
                  <c:v>6168.95</c:v>
                </c:pt>
                <c:pt idx="7">
                  <c:v>5565.98</c:v>
                </c:pt>
                <c:pt idx="8">
                  <c:v>4537.8</c:v>
                </c:pt>
                <c:pt idx="9">
                  <c:v>3453.96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1E-46F1-BD37-2C27E6978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004160"/>
        <c:axId val="31005696"/>
        <c:axId val="0"/>
      </c:bar3DChart>
      <c:catAx>
        <c:axId val="31004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1005696"/>
        <c:crosses val="autoZero"/>
        <c:auto val="1"/>
        <c:lblAlgn val="ctr"/>
        <c:lblOffset val="100"/>
        <c:noMultiLvlLbl val="0"/>
      </c:catAx>
      <c:valAx>
        <c:axId val="31005696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crossAx val="310041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นอกแยกสิทธิ!$A$2</c:f>
              <c:strCache>
                <c:ptCount val="1"/>
                <c:pt idx="0">
                  <c:v>จำนวนครั้งของผู้ป่วยนอก UC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นอกแยกสิทธิ!$B$1:$K$1</c:f>
              <c:strCache>
                <c:ptCount val="10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  <c:pt idx="7">
                  <c:v>พค 66</c:v>
                </c:pt>
                <c:pt idx="8">
                  <c:v>มิย 66</c:v>
                </c:pt>
                <c:pt idx="9">
                  <c:v>กค 66</c:v>
                </c:pt>
              </c:strCache>
            </c:strRef>
          </c:cat>
          <c:val>
            <c:numRef>
              <c:f>นอกแยกสิทธิ!$B$2:$K$2</c:f>
              <c:numCache>
                <c:formatCode>_-* #,##0_-;\-* #,##0_-;_-* "-"??_-;_-@_-</c:formatCode>
                <c:ptCount val="10"/>
                <c:pt idx="0">
                  <c:v>4482</c:v>
                </c:pt>
                <c:pt idx="1">
                  <c:v>5167</c:v>
                </c:pt>
                <c:pt idx="2">
                  <c:v>4861</c:v>
                </c:pt>
                <c:pt idx="3">
                  <c:v>5246</c:v>
                </c:pt>
                <c:pt idx="4">
                  <c:v>4776</c:v>
                </c:pt>
                <c:pt idx="5">
                  <c:v>5589</c:v>
                </c:pt>
                <c:pt idx="6">
                  <c:v>4793</c:v>
                </c:pt>
                <c:pt idx="7">
                  <c:v>5403</c:v>
                </c:pt>
                <c:pt idx="8">
                  <c:v>5490</c:v>
                </c:pt>
                <c:pt idx="9">
                  <c:v>5460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A6-4A76-8F1B-018EC7AC164C}"/>
            </c:ext>
          </c:extLst>
        </c:ser>
        <c:ser>
          <c:idx val="1"/>
          <c:order val="1"/>
          <c:tx>
            <c:strRef>
              <c:f>นอกแยกสิทธิ!$A$3</c:f>
              <c:strCache>
                <c:ptCount val="1"/>
                <c:pt idx="0">
                  <c:v>จำนวนครั้งของผู้ป่วยนอกประกันสังคม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นอกแยกสิทธิ!$B$1:$K$1</c:f>
              <c:strCache>
                <c:ptCount val="10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  <c:pt idx="7">
                  <c:v>พค 66</c:v>
                </c:pt>
                <c:pt idx="8">
                  <c:v>มิย 66</c:v>
                </c:pt>
                <c:pt idx="9">
                  <c:v>กค 66</c:v>
                </c:pt>
              </c:strCache>
            </c:strRef>
          </c:cat>
          <c:val>
            <c:numRef>
              <c:f>นอกแยกสิทธิ!$B$3:$K$3</c:f>
              <c:numCache>
                <c:formatCode>_-* #,##0_-;\-* #,##0_-;_-* "-"??_-;_-@_-</c:formatCode>
                <c:ptCount val="10"/>
                <c:pt idx="0">
                  <c:v>422</c:v>
                </c:pt>
                <c:pt idx="1">
                  <c:v>526</c:v>
                </c:pt>
                <c:pt idx="2" formatCode="General">
                  <c:v>445</c:v>
                </c:pt>
                <c:pt idx="3" formatCode="General">
                  <c:v>476</c:v>
                </c:pt>
                <c:pt idx="4" formatCode="General">
                  <c:v>392</c:v>
                </c:pt>
                <c:pt idx="5" formatCode="General">
                  <c:v>480</c:v>
                </c:pt>
                <c:pt idx="6" formatCode="General">
                  <c:v>329</c:v>
                </c:pt>
                <c:pt idx="7" formatCode="General">
                  <c:v>471</c:v>
                </c:pt>
                <c:pt idx="8" formatCode="General">
                  <c:v>474</c:v>
                </c:pt>
                <c:pt idx="9">
                  <c:v>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A6-4A76-8F1B-018EC7AC164C}"/>
            </c:ext>
          </c:extLst>
        </c:ser>
        <c:ser>
          <c:idx val="2"/>
          <c:order val="2"/>
          <c:tx>
            <c:strRef>
              <c:f>นอกแยกสิทธิ!$A$4</c:f>
              <c:strCache>
                <c:ptCount val="1"/>
                <c:pt idx="0">
                  <c:v>จำนวนครั้งของผู้ป่วยนอกข้าราชการ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นอกแยกสิทธิ!$B$1:$K$1</c:f>
              <c:strCache>
                <c:ptCount val="10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  <c:pt idx="7">
                  <c:v>พค 66</c:v>
                </c:pt>
                <c:pt idx="8">
                  <c:v>มิย 66</c:v>
                </c:pt>
                <c:pt idx="9">
                  <c:v>กค 66</c:v>
                </c:pt>
              </c:strCache>
            </c:strRef>
          </c:cat>
          <c:val>
            <c:numRef>
              <c:f>นอกแยกสิทธิ!$B$4:$K$4</c:f>
              <c:numCache>
                <c:formatCode>_-* #,##0_-;\-* #,##0_-;_-* "-"??_-;_-@_-</c:formatCode>
                <c:ptCount val="10"/>
                <c:pt idx="0">
                  <c:v>1418</c:v>
                </c:pt>
                <c:pt idx="1">
                  <c:v>1717</c:v>
                </c:pt>
                <c:pt idx="2">
                  <c:v>1365</c:v>
                </c:pt>
                <c:pt idx="3">
                  <c:v>1528</c:v>
                </c:pt>
                <c:pt idx="4">
                  <c:v>1331</c:v>
                </c:pt>
                <c:pt idx="5">
                  <c:v>1583</c:v>
                </c:pt>
                <c:pt idx="6">
                  <c:v>1436</c:v>
                </c:pt>
                <c:pt idx="7">
                  <c:v>1701</c:v>
                </c:pt>
                <c:pt idx="8">
                  <c:v>1577</c:v>
                </c:pt>
                <c:pt idx="9">
                  <c:v>1446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A6-4A76-8F1B-018EC7AC164C}"/>
            </c:ext>
          </c:extLst>
        </c:ser>
        <c:ser>
          <c:idx val="3"/>
          <c:order val="3"/>
          <c:tx>
            <c:strRef>
              <c:f>นอกแยกสิทธิ!$A$5</c:f>
              <c:strCache>
                <c:ptCount val="1"/>
                <c:pt idx="0">
                  <c:v>จำนวนครั้งของผู้ป่วยนอก อปท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นอกแยกสิทธิ!$B$1:$K$1</c:f>
              <c:strCache>
                <c:ptCount val="10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  <c:pt idx="7">
                  <c:v>พค 66</c:v>
                </c:pt>
                <c:pt idx="8">
                  <c:v>มิย 66</c:v>
                </c:pt>
                <c:pt idx="9">
                  <c:v>กค 66</c:v>
                </c:pt>
              </c:strCache>
            </c:strRef>
          </c:cat>
          <c:val>
            <c:numRef>
              <c:f>นอกแยกสิทธิ!$B$5:$K$5</c:f>
              <c:numCache>
                <c:formatCode>General</c:formatCode>
                <c:ptCount val="10"/>
                <c:pt idx="0">
                  <c:v>275</c:v>
                </c:pt>
                <c:pt idx="1">
                  <c:v>256</c:v>
                </c:pt>
                <c:pt idx="2">
                  <c:v>201</c:v>
                </c:pt>
                <c:pt idx="3">
                  <c:v>252</c:v>
                </c:pt>
                <c:pt idx="4">
                  <c:v>250</c:v>
                </c:pt>
                <c:pt idx="5">
                  <c:v>222</c:v>
                </c:pt>
                <c:pt idx="6">
                  <c:v>225</c:v>
                </c:pt>
                <c:pt idx="7">
                  <c:v>261</c:v>
                </c:pt>
                <c:pt idx="8">
                  <c:v>202</c:v>
                </c:pt>
                <c:pt idx="9" formatCode="_-* #,##0_-;\-* #,##0_-;_-* &quot;-&quot;??_-;_-@_-">
                  <c:v>210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AA6-4A76-8F1B-018EC7AC1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262464"/>
        <c:axId val="103272832"/>
      </c:lineChart>
      <c:catAx>
        <c:axId val="10326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272832"/>
        <c:crosses val="autoZero"/>
        <c:auto val="1"/>
        <c:lblAlgn val="ctr"/>
        <c:lblOffset val="100"/>
        <c:noMultiLvlLbl val="0"/>
      </c:catAx>
      <c:valAx>
        <c:axId val="10327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262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ผป.ใน!$A$2</c:f>
              <c:strCache>
                <c:ptCount val="1"/>
                <c:pt idx="0">
                  <c:v>จำนวนผู้ป่วยในทั้งหมด</c:v>
                </c:pt>
              </c:strCache>
            </c:strRef>
          </c:tx>
          <c:spPr>
            <a:ln w="28575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marker>
            <c:spPr>
              <a:solidFill>
                <a:schemeClr val="lt1"/>
              </a:solidFill>
              <a:ln w="28575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ผป.ใน!$B$1:$K$1</c:f>
              <c:strCache>
                <c:ptCount val="10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  <c:pt idx="7">
                  <c:v>พค 66</c:v>
                </c:pt>
                <c:pt idx="8">
                  <c:v>มิย 66</c:v>
                </c:pt>
                <c:pt idx="9">
                  <c:v>กค 66</c:v>
                </c:pt>
              </c:strCache>
            </c:strRef>
          </c:cat>
          <c:val>
            <c:numRef>
              <c:f>ผป.ใน!$B$2:$K$2</c:f>
              <c:numCache>
                <c:formatCode>General</c:formatCode>
                <c:ptCount val="10"/>
                <c:pt idx="0">
                  <c:v>222</c:v>
                </c:pt>
                <c:pt idx="1">
                  <c:v>250</c:v>
                </c:pt>
                <c:pt idx="2">
                  <c:v>255</c:v>
                </c:pt>
                <c:pt idx="3">
                  <c:v>291</c:v>
                </c:pt>
                <c:pt idx="4">
                  <c:v>266</c:v>
                </c:pt>
                <c:pt idx="5">
                  <c:v>268</c:v>
                </c:pt>
                <c:pt idx="6">
                  <c:v>275</c:v>
                </c:pt>
                <c:pt idx="7">
                  <c:v>265</c:v>
                </c:pt>
                <c:pt idx="8">
                  <c:v>286</c:v>
                </c:pt>
                <c:pt idx="9">
                  <c:v>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A3-4856-A259-9DC228525B4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871808"/>
        <c:axId val="102873728"/>
      </c:lineChart>
      <c:catAx>
        <c:axId val="10287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th-TH"/>
          </a:p>
        </c:txPr>
        <c:crossAx val="102873728"/>
        <c:crosses val="autoZero"/>
        <c:auto val="1"/>
        <c:lblAlgn val="ctr"/>
        <c:lblOffset val="100"/>
        <c:noMultiLvlLbl val="0"/>
      </c:catAx>
      <c:valAx>
        <c:axId val="1028737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th-TH"/>
          </a:p>
        </c:txPr>
        <c:crossAx val="10287180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ในแยกสิทธิ!$A$2</c:f>
              <c:strCache>
                <c:ptCount val="1"/>
                <c:pt idx="0">
                  <c:v>จำนวนผู้ป่วยใน UC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ในแยกสิทธิ!$B$1:$K$1</c:f>
              <c:strCache>
                <c:ptCount val="10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  <c:pt idx="6">
                  <c:v>เมย.66</c:v>
                </c:pt>
                <c:pt idx="7">
                  <c:v>พค.66</c:v>
                </c:pt>
                <c:pt idx="8">
                  <c:v>มิย.66</c:v>
                </c:pt>
                <c:pt idx="9">
                  <c:v>กค.66</c:v>
                </c:pt>
              </c:strCache>
            </c:strRef>
          </c:cat>
          <c:val>
            <c:numRef>
              <c:f>ในแยกสิทธิ!$B$2:$K$2</c:f>
              <c:numCache>
                <c:formatCode>General</c:formatCode>
                <c:ptCount val="10"/>
                <c:pt idx="0">
                  <c:v>175</c:v>
                </c:pt>
                <c:pt idx="1">
                  <c:v>203</c:v>
                </c:pt>
                <c:pt idx="2">
                  <c:v>209</c:v>
                </c:pt>
                <c:pt idx="3">
                  <c:v>234</c:v>
                </c:pt>
                <c:pt idx="4">
                  <c:v>211</c:v>
                </c:pt>
                <c:pt idx="5">
                  <c:v>215</c:v>
                </c:pt>
                <c:pt idx="6">
                  <c:v>218</c:v>
                </c:pt>
                <c:pt idx="7">
                  <c:v>206</c:v>
                </c:pt>
                <c:pt idx="8">
                  <c:v>234</c:v>
                </c:pt>
                <c:pt idx="9">
                  <c:v>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AC-45B9-A5EC-E2C272C38995}"/>
            </c:ext>
          </c:extLst>
        </c:ser>
        <c:ser>
          <c:idx val="1"/>
          <c:order val="1"/>
          <c:tx>
            <c:strRef>
              <c:f>ในแยกสิทธิ!$A$3</c:f>
              <c:strCache>
                <c:ptCount val="1"/>
                <c:pt idx="0">
                  <c:v>จำนวนผู้ป่วยในประกันสังคม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ในแยกสิทธิ!$B$1:$K$1</c:f>
              <c:strCache>
                <c:ptCount val="10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  <c:pt idx="6">
                  <c:v>เมย.66</c:v>
                </c:pt>
                <c:pt idx="7">
                  <c:v>พค.66</c:v>
                </c:pt>
                <c:pt idx="8">
                  <c:v>มิย.66</c:v>
                </c:pt>
                <c:pt idx="9">
                  <c:v>กค.66</c:v>
                </c:pt>
              </c:strCache>
            </c:strRef>
          </c:cat>
          <c:val>
            <c:numRef>
              <c:f>ในแยกสิทธิ!$B$3:$K$3</c:f>
              <c:numCache>
                <c:formatCode>General</c:formatCode>
                <c:ptCount val="10"/>
                <c:pt idx="0">
                  <c:v>12</c:v>
                </c:pt>
                <c:pt idx="1">
                  <c:v>10</c:v>
                </c:pt>
                <c:pt idx="2">
                  <c:v>10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11</c:v>
                </c:pt>
                <c:pt idx="7">
                  <c:v>5</c:v>
                </c:pt>
                <c:pt idx="8">
                  <c:v>10</c:v>
                </c:pt>
                <c:pt idx="9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AC-45B9-A5EC-E2C272C38995}"/>
            </c:ext>
          </c:extLst>
        </c:ser>
        <c:ser>
          <c:idx val="2"/>
          <c:order val="2"/>
          <c:tx>
            <c:strRef>
              <c:f>ในแยกสิทธิ!$A$4</c:f>
              <c:strCache>
                <c:ptCount val="1"/>
                <c:pt idx="0">
                  <c:v>จำนวนผู้ป่วยในข้าราชการ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ในแยกสิทธิ!$B$1:$K$1</c:f>
              <c:strCache>
                <c:ptCount val="10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  <c:pt idx="6">
                  <c:v>เมย.66</c:v>
                </c:pt>
                <c:pt idx="7">
                  <c:v>พค.66</c:v>
                </c:pt>
                <c:pt idx="8">
                  <c:v>มิย.66</c:v>
                </c:pt>
                <c:pt idx="9">
                  <c:v>กค.66</c:v>
                </c:pt>
              </c:strCache>
            </c:strRef>
          </c:cat>
          <c:val>
            <c:numRef>
              <c:f>ในแยกสิทธิ!$B$4:$K$4</c:f>
              <c:numCache>
                <c:formatCode>General</c:formatCode>
                <c:ptCount val="10"/>
                <c:pt idx="0">
                  <c:v>24</c:v>
                </c:pt>
                <c:pt idx="1">
                  <c:v>23</c:v>
                </c:pt>
                <c:pt idx="2">
                  <c:v>20</c:v>
                </c:pt>
                <c:pt idx="3">
                  <c:v>37</c:v>
                </c:pt>
                <c:pt idx="4">
                  <c:v>35</c:v>
                </c:pt>
                <c:pt idx="5">
                  <c:v>38</c:v>
                </c:pt>
                <c:pt idx="6">
                  <c:v>32</c:v>
                </c:pt>
                <c:pt idx="7">
                  <c:v>37</c:v>
                </c:pt>
                <c:pt idx="8">
                  <c:v>29</c:v>
                </c:pt>
                <c:pt idx="9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AC-45B9-A5EC-E2C272C38995}"/>
            </c:ext>
          </c:extLst>
        </c:ser>
        <c:ser>
          <c:idx val="3"/>
          <c:order val="3"/>
          <c:tx>
            <c:strRef>
              <c:f>ในแยกสิทธิ!$A$5</c:f>
              <c:strCache>
                <c:ptCount val="1"/>
                <c:pt idx="0">
                  <c:v>จำนวนผู้ป่วยใน อปท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ในแยกสิทธิ!$B$1:$K$1</c:f>
              <c:strCache>
                <c:ptCount val="10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  <c:pt idx="6">
                  <c:v>เมย.66</c:v>
                </c:pt>
                <c:pt idx="7">
                  <c:v>พค.66</c:v>
                </c:pt>
                <c:pt idx="8">
                  <c:v>มิย.66</c:v>
                </c:pt>
                <c:pt idx="9">
                  <c:v>กค.66</c:v>
                </c:pt>
              </c:strCache>
            </c:strRef>
          </c:cat>
          <c:val>
            <c:numRef>
              <c:f>ในแยกสิทธิ!$B$5:$K$5</c:f>
              <c:numCache>
                <c:formatCode>General</c:formatCode>
                <c:ptCount val="10"/>
                <c:pt idx="0">
                  <c:v>6</c:v>
                </c:pt>
                <c:pt idx="1">
                  <c:v>8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  <c:pt idx="8">
                  <c:v>9</c:v>
                </c:pt>
                <c:pt idx="9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9AC-45B9-A5EC-E2C272C38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96832"/>
        <c:axId val="102711296"/>
      </c:lineChart>
      <c:catAx>
        <c:axId val="10269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11296"/>
        <c:crosses val="autoZero"/>
        <c:auto val="1"/>
        <c:lblAlgn val="ctr"/>
        <c:lblOffset val="100"/>
        <c:noMultiLvlLbl val="0"/>
      </c:catAx>
      <c:valAx>
        <c:axId val="10271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968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นอก!$B$1</c:f>
              <c:strCache>
                <c:ptCount val="1"/>
                <c:pt idx="0">
                  <c:v> จำนวน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นอก!$A$2:$A$11</c:f>
              <c:strCache>
                <c:ptCount val="10"/>
                <c:pt idx="0">
                  <c:v>Hypertension</c:v>
                </c:pt>
                <c:pt idx="1">
                  <c:v>Diabetes Millitus</c:v>
                </c:pt>
                <c:pt idx="2">
                  <c:v>ลมปลายปัตคาดสัญญาณ 3 หลัง</c:v>
                </c:pt>
                <c:pt idx="3">
                  <c:v>Caries of dentine</c:v>
                </c:pt>
                <c:pt idx="4">
                  <c:v>Acute nasopharyngitis (commom cold)</c:v>
                </c:pt>
                <c:pt idx="5">
                  <c:v>Muscle strain</c:v>
                </c:pt>
                <c:pt idx="6">
                  <c:v>Dizziness and giddiness</c:v>
                </c:pt>
                <c:pt idx="7">
                  <c:v>Necrosis of pulp</c:v>
                </c:pt>
                <c:pt idx="8">
                  <c:v>Dyspepsia</c:v>
                </c:pt>
                <c:pt idx="9">
                  <c:v>Fever , unspecifide</c:v>
                </c:pt>
              </c:strCache>
            </c:strRef>
          </c:cat>
          <c:val>
            <c:numRef>
              <c:f>นอก!$B$2:$B$11</c:f>
              <c:numCache>
                <c:formatCode>_(* #,##0_);_(* \(#,##0\);_(* "-"??_);_(@_)</c:formatCode>
                <c:ptCount val="10"/>
                <c:pt idx="0">
                  <c:v>5914</c:v>
                </c:pt>
                <c:pt idx="1">
                  <c:v>3564</c:v>
                </c:pt>
                <c:pt idx="2">
                  <c:v>3470</c:v>
                </c:pt>
                <c:pt idx="3" formatCode="#,##0_);\(#,##0\)">
                  <c:v>1964</c:v>
                </c:pt>
                <c:pt idx="4" formatCode="#,##0_);\(#,##0\)">
                  <c:v>1646</c:v>
                </c:pt>
                <c:pt idx="5">
                  <c:v>1347</c:v>
                </c:pt>
                <c:pt idx="6">
                  <c:v>1207</c:v>
                </c:pt>
                <c:pt idx="7">
                  <c:v>1169</c:v>
                </c:pt>
                <c:pt idx="8" formatCode="#,##0_);\(#,##0\)">
                  <c:v>1140</c:v>
                </c:pt>
                <c:pt idx="9" formatCode="#,##0_);\(#,##0\)">
                  <c:v>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B4-4812-8985-3F245BA6F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451584"/>
        <c:axId val="30453120"/>
        <c:axId val="0"/>
      </c:bar3DChart>
      <c:catAx>
        <c:axId val="30451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th-TH"/>
          </a:p>
        </c:txPr>
        <c:crossAx val="30453120"/>
        <c:crosses val="autoZero"/>
        <c:auto val="1"/>
        <c:lblAlgn val="ctr"/>
        <c:lblOffset val="100"/>
        <c:noMultiLvlLbl val="0"/>
      </c:catAx>
      <c:valAx>
        <c:axId val="30453120"/>
        <c:scaling>
          <c:orientation val="minMax"/>
        </c:scaling>
        <c:delete val="0"/>
        <c:axPos val="b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th-TH"/>
          </a:p>
        </c:txPr>
        <c:crossAx val="30451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ใน!$A$2:$A$11</c:f>
              <c:strCache>
                <c:ptCount val="10"/>
                <c:pt idx="0">
                  <c:v>Gastroenteritis</c:v>
                </c:pt>
                <c:pt idx="1">
                  <c:v>COPD with AE</c:v>
                </c:pt>
                <c:pt idx="2">
                  <c:v>Asthma, unspecifide</c:v>
                </c:pt>
                <c:pt idx="3">
                  <c:v>Senile nuclear cataract</c:v>
                </c:pt>
                <c:pt idx="4">
                  <c:v>Acute nasopharyngitis (common cold)</c:v>
                </c:pt>
                <c:pt idx="5">
                  <c:v>Influenza with other respiratory manifestations</c:v>
                </c:pt>
                <c:pt idx="6">
                  <c:v>Pneumonia, unspecified</c:v>
                </c:pt>
                <c:pt idx="7">
                  <c:v>Diabetes millitus</c:v>
                </c:pt>
                <c:pt idx="8">
                  <c:v>Dizziness and giddiness</c:v>
                </c:pt>
                <c:pt idx="9">
                  <c:v>Acute bronchitis,unspecifide</c:v>
                </c:pt>
              </c:strCache>
            </c:strRef>
          </c:cat>
          <c:val>
            <c:numRef>
              <c:f>ใน!$B$2:$B$11</c:f>
              <c:numCache>
                <c:formatCode>#,##0_);\(#,##0\)</c:formatCode>
                <c:ptCount val="10"/>
                <c:pt idx="0">
                  <c:v>258</c:v>
                </c:pt>
                <c:pt idx="1">
                  <c:v>207</c:v>
                </c:pt>
                <c:pt idx="2">
                  <c:v>169</c:v>
                </c:pt>
                <c:pt idx="3">
                  <c:v>84</c:v>
                </c:pt>
                <c:pt idx="4">
                  <c:v>79</c:v>
                </c:pt>
                <c:pt idx="5">
                  <c:v>76</c:v>
                </c:pt>
                <c:pt idx="6">
                  <c:v>76</c:v>
                </c:pt>
                <c:pt idx="7">
                  <c:v>73</c:v>
                </c:pt>
                <c:pt idx="8">
                  <c:v>61</c:v>
                </c:pt>
                <c:pt idx="9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81-4A37-89EB-827DEAED8A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5263488"/>
        <c:axId val="85265408"/>
        <c:axId val="0"/>
      </c:bar3DChart>
      <c:catAx>
        <c:axId val="85263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85265408"/>
        <c:crosses val="autoZero"/>
        <c:auto val="1"/>
        <c:lblAlgn val="ctr"/>
        <c:lblOffset val="100"/>
        <c:noMultiLvlLbl val="0"/>
      </c:catAx>
      <c:valAx>
        <c:axId val="85265408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crossAx val="85263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อัตราครองเตียง!$A$6</c:f>
              <c:strCache>
                <c:ptCount val="1"/>
                <c:pt idx="0">
                  <c:v>อัตราครองเตียง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อัตราครองเตียง!$B$5:$F$5</c:f>
              <c:strCache>
                <c:ptCount val="5"/>
                <c:pt idx="0">
                  <c:v>ปึ 62</c:v>
                </c:pt>
                <c:pt idx="1">
                  <c:v>ปี 63</c:v>
                </c:pt>
                <c:pt idx="2">
                  <c:v>ปี 64</c:v>
                </c:pt>
                <c:pt idx="3">
                  <c:v>ปี 65</c:v>
                </c:pt>
                <c:pt idx="4">
                  <c:v>ปี 66</c:v>
                </c:pt>
              </c:strCache>
            </c:strRef>
          </c:cat>
          <c:val>
            <c:numRef>
              <c:f>อัตราครองเตียง!$B$6:$F$6</c:f>
              <c:numCache>
                <c:formatCode>General</c:formatCode>
                <c:ptCount val="5"/>
                <c:pt idx="0">
                  <c:v>62.05</c:v>
                </c:pt>
                <c:pt idx="1">
                  <c:v>83.08</c:v>
                </c:pt>
                <c:pt idx="2">
                  <c:v>68.260000000000005</c:v>
                </c:pt>
                <c:pt idx="3">
                  <c:v>107.45</c:v>
                </c:pt>
                <c:pt idx="4">
                  <c:v>75.81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F7-4FA2-BEA9-0B48CF98A27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529280"/>
        <c:axId val="102556800"/>
      </c:lineChart>
      <c:catAx>
        <c:axId val="10252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556800"/>
        <c:crosses val="autoZero"/>
        <c:auto val="1"/>
        <c:lblAlgn val="ctr"/>
        <c:lblOffset val="100"/>
        <c:noMultiLvlLbl val="0"/>
      </c:catAx>
      <c:valAx>
        <c:axId val="10255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52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อัตราครองเตียง!$A$2</c:f>
              <c:strCache>
                <c:ptCount val="1"/>
                <c:pt idx="0">
                  <c:v>อัตราครองเตียง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อัตราครองเตียง!$B$1:$K$1</c:f>
              <c:strCache>
                <c:ptCount val="10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  <c:pt idx="6">
                  <c:v>เมย.66</c:v>
                </c:pt>
                <c:pt idx="7">
                  <c:v>พค.66</c:v>
                </c:pt>
                <c:pt idx="8">
                  <c:v>มิย.66</c:v>
                </c:pt>
                <c:pt idx="9">
                  <c:v>กค.66</c:v>
                </c:pt>
              </c:strCache>
            </c:strRef>
          </c:cat>
          <c:val>
            <c:numRef>
              <c:f>อัตราครองเตียง!$B$2:$K$2</c:f>
              <c:numCache>
                <c:formatCode>0.00</c:formatCode>
                <c:ptCount val="10"/>
                <c:pt idx="0">
                  <c:v>55.05</c:v>
                </c:pt>
                <c:pt idx="1">
                  <c:v>73.11</c:v>
                </c:pt>
                <c:pt idx="2">
                  <c:v>68.92</c:v>
                </c:pt>
                <c:pt idx="3">
                  <c:v>84.62</c:v>
                </c:pt>
                <c:pt idx="4">
                  <c:v>81.19</c:v>
                </c:pt>
                <c:pt idx="5">
                  <c:v>75.16</c:v>
                </c:pt>
                <c:pt idx="6">
                  <c:v>70.22</c:v>
                </c:pt>
                <c:pt idx="7">
                  <c:v>67.739999999999995</c:v>
                </c:pt>
                <c:pt idx="8">
                  <c:v>78.67</c:v>
                </c:pt>
                <c:pt idx="9">
                  <c:v>103.76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38-47CD-AD1E-8F1D70B65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572416"/>
        <c:axId val="102573952"/>
      </c:lineChart>
      <c:catAx>
        <c:axId val="102572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573952"/>
        <c:crosses val="autoZero"/>
        <c:auto val="1"/>
        <c:lblAlgn val="ctr"/>
        <c:lblOffset val="100"/>
        <c:noMultiLvlLbl val="0"/>
      </c:catAx>
      <c:valAx>
        <c:axId val="10257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57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55987606885184"/>
          <c:y val="4.39751393703623E-2"/>
          <c:w val="0.81140529308836395"/>
          <c:h val="0.84223024205307673"/>
        </c:manualLayout>
      </c:layout>
      <c:lineChart>
        <c:grouping val="standard"/>
        <c:varyColors val="0"/>
        <c:ser>
          <c:idx val="0"/>
          <c:order val="0"/>
          <c:tx>
            <c:strRef>
              <c:f>'sum  Adj Rw'!$A$8</c:f>
              <c:strCache>
                <c:ptCount val="1"/>
                <c:pt idx="0">
                  <c:v>จำนวน SumAdjRW ทั้งหมด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  Adj Rw'!$B$7:$F$7</c:f>
              <c:strCache>
                <c:ptCount val="5"/>
                <c:pt idx="0">
                  <c:v>ปีงบฯ 62</c:v>
                </c:pt>
                <c:pt idx="1">
                  <c:v>ปีงบฯ 63</c:v>
                </c:pt>
                <c:pt idx="2">
                  <c:v>ปีงบฯ 64</c:v>
                </c:pt>
                <c:pt idx="3">
                  <c:v>ปีงบฯ 65</c:v>
                </c:pt>
                <c:pt idx="4">
                  <c:v>ปีงบฯ 66</c:v>
                </c:pt>
              </c:strCache>
            </c:strRef>
          </c:cat>
          <c:val>
            <c:numRef>
              <c:f>'sum  Adj Rw'!$B$8:$F$8</c:f>
              <c:numCache>
                <c:formatCode>0.0000</c:formatCode>
                <c:ptCount val="5"/>
                <c:pt idx="0">
                  <c:v>1446</c:v>
                </c:pt>
                <c:pt idx="1">
                  <c:v>1919.15</c:v>
                </c:pt>
                <c:pt idx="2">
                  <c:v>1240.1199999999999</c:v>
                </c:pt>
                <c:pt idx="3">
                  <c:v>1527.13</c:v>
                </c:pt>
                <c:pt idx="4">
                  <c:v>1565.19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6B-4809-B23E-C474C964F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54720"/>
        <c:axId val="102656256"/>
      </c:lineChart>
      <c:catAx>
        <c:axId val="10265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56256"/>
        <c:crosses val="autoZero"/>
        <c:auto val="1"/>
        <c:lblAlgn val="ctr"/>
        <c:lblOffset val="100"/>
        <c:noMultiLvlLbl val="0"/>
      </c:catAx>
      <c:valAx>
        <c:axId val="1026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5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0.08584</cdr:x>
      <cdr:y>0.32178</cdr:y>
    </cdr:from>
    <cdr:to>
      <cdr:x>0.96082</cdr:x>
      <cdr:y>0.32178</cdr:y>
    </cdr:to>
    <cdr:cxnSp macro="">
      <cdr:nvCxnSpPr>
        <cdr:cNvPr id="3" name="ตัวเชื่อมต่อตรง 2">
          <a:extLst xmlns:a="http://schemas.openxmlformats.org/drawingml/2006/main">
            <a:ext uri="{FF2B5EF4-FFF2-40B4-BE49-F238E27FC236}">
              <a16:creationId xmlns:a16="http://schemas.microsoft.com/office/drawing/2014/main" id="{81D1D01B-6FE4-EDFE-3415-E725E7399B8C}"/>
            </a:ext>
          </a:extLst>
        </cdr:cNvPr>
        <cdr:cNvCxnSpPr/>
      </cdr:nvCxnSpPr>
      <cdr:spPr>
        <a:xfrm xmlns:a="http://schemas.openxmlformats.org/drawingml/2006/main">
          <a:off x="439368" y="1146568"/>
          <a:ext cx="4478694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2FA39E6-77C9-44C1-B769-E1982A4F3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3BC862D-6134-433A-94D0-1EAA28FC7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A39EF3B-D4E7-4F88-9742-48C9F0AB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04/09/66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A0D1286-63BF-474D-9ABC-08C7FFFE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D92E937-5475-403C-97AD-41055FFCD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619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E5C7114-2E1C-4749-8E74-E6A411F85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8161B4DB-9240-4D34-90CE-3935AF74A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77A4E29-6230-44CD-B158-3675E9B6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04/09/66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137952D-7C6C-48BF-83F9-2858525E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ACED8CB-D959-4988-BF80-EDC3591C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046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FDC1338F-F3AF-4CD5-9A98-A4A09E635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DCF9DEA-FAE5-4B94-A5FE-419E3705F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0456567-4345-460C-8FB8-9CBE718E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04/09/66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F1474B0-0E69-4413-99C0-44C94CE8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E00E002-D3C5-4FC5-B0CB-5E0C46AD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676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930B3FF-B779-4DA3-A5A8-8246EC850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BEDF267-71DF-4128-B277-FC105FD91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FDC1B0C-377E-4830-ABEF-73EFA36D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04/09/66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62A2C44-0A17-40A2-A6A5-08491C4C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921898-0AED-4745-A929-97B4D16B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299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519E9A-0CA3-4F58-AE9A-90DFA5DB0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A549C41-2912-4F6D-A287-1F205FD90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9328018-CB49-48E0-9BE7-C7EBF7EAC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04/09/66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CDFD307-CB59-41B0-BD20-D7937486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35FA325-E27C-422F-926C-B7BED12A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785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0AC8FEE-4B1F-4A70-91B3-8A4E0A38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60BB661-8612-4423-9F57-DA506827A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FE42C78-9C38-461E-BFD6-4E1405BFB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93FA510-902D-4D7A-98FC-AD4A207CA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04/09/66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F8CF477-DB81-4CA8-A419-745EED75F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5319911-088B-4BA3-9CD1-973A4D74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864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446CDFA-6256-414E-8EA0-C7F279C3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718C70D-3EE4-493F-8A17-814408741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D546FBE-59D3-4C8D-ACF5-5DA23008E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98B4342-12D4-4655-AEBE-00CF024E9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99754AB2-C620-4BE0-BE34-A8F55A637E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FCBA57B-7163-4FB8-AD1A-30AEFB219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04/09/66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56D3D4DC-08E3-4E3F-A931-830E85A1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E2633057-2412-41AB-A0BA-01F2727D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416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3212500-77A9-4AA7-B96F-C4CB8E97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C2D4581-5764-4A12-A3CA-E0AB372F1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04/09/66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608D9DE2-5E30-46A7-B82C-810A7475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5B2751E-7155-4AF1-A43F-613801D4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765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932A7FAA-3A43-42EF-A9B0-3854EA02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04/09/66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64AA38A-1D0C-4A83-B014-E65AC6AAF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6878891-8599-404B-A647-8A0E87B4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656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F64FDD7-ABE7-40D0-9C25-AB2FD822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34FF2F0-9484-4A4F-98BC-E34F03C08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1C7E675-886D-4FC2-921E-EE55CE56C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CB74BBD-A6D8-4EAA-BDAD-C760B61F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04/09/66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DAE28A3-8EFF-4323-B5FD-170436127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0E744F4-5FC3-4CCA-8699-701E84A6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887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CEB240-BF62-45AB-B517-08B4DC10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263C0E1D-71FE-469A-81FF-664C4CAF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718B041-69B2-4D7F-8644-34258ACC6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06714CE-0C59-4EFD-A298-C8ECDDE0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04/09/66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2CCCF15-3143-4465-8DBE-CABA7AD95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34D22C1-7E3B-4088-A125-B16430C3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670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B220CB99-DC23-42A7-BAF2-35AB6EA6E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202663B-818F-4D0E-8764-860E2A58F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216143B-471F-4DEE-A78A-47CB69886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09A33-D915-46F3-BA2A-94FF94FE42C2}" type="datetimeFigureOut">
              <a:rPr lang="th-TH" smtClean="0"/>
              <a:t>04/09/66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AF7A2B8-CF7E-4199-A61E-F57C9F975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D04D904-623E-4128-91CB-9E98E5321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978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0F049B5-C238-4785-AA35-7E38984B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460753E-8C26-4D28-92DF-7FA7FA26F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6D6A0890-7395-4BC2-BEE2-076D41E429C5}"/>
              </a:ext>
            </a:extLst>
          </p:cNvPr>
          <p:cNvSpPr/>
          <p:nvPr/>
        </p:nvSpPr>
        <p:spPr>
          <a:xfrm>
            <a:off x="5406885" y="6405270"/>
            <a:ext cx="4943062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AFB7438B-8348-4026-8EFA-9BE2EE2DC497}"/>
              </a:ext>
            </a:extLst>
          </p:cNvPr>
          <p:cNvSpPr/>
          <p:nvPr/>
        </p:nvSpPr>
        <p:spPr>
          <a:xfrm>
            <a:off x="1954696" y="922536"/>
            <a:ext cx="6447184" cy="99781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สถิติข้อมูลโรงพยาบาลเขาชัยสน</a:t>
            </a:r>
            <a:endParaRPr lang="th-TH" sz="5400" dirty="0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30D6BB68-27BB-483D-ABD3-0EE9719781BA}"/>
              </a:ext>
            </a:extLst>
          </p:cNvPr>
          <p:cNvSpPr/>
          <p:nvPr/>
        </p:nvSpPr>
        <p:spPr>
          <a:xfrm>
            <a:off x="3230212" y="2214922"/>
            <a:ext cx="4147931" cy="781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36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1.ข้อมูลบริการด้านสุขภาพ</a:t>
            </a:r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4C09FC60-89F6-49CF-9272-121EBD166924}"/>
              </a:ext>
            </a:extLst>
          </p:cNvPr>
          <p:cNvSpPr/>
          <p:nvPr/>
        </p:nvSpPr>
        <p:spPr>
          <a:xfrm>
            <a:off x="3230211" y="3291374"/>
            <a:ext cx="4147931" cy="781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2.ข้อมูลสถานะสุขภาพ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742716C5-F0DC-4388-8ED0-BD63B5B7F506}"/>
              </a:ext>
            </a:extLst>
          </p:cNvPr>
          <p:cNvSpPr/>
          <p:nvPr/>
        </p:nvSpPr>
        <p:spPr>
          <a:xfrm>
            <a:off x="3243461" y="4292809"/>
            <a:ext cx="4147931" cy="781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3.ข้อมูลด้านการเงิน</a:t>
            </a:r>
          </a:p>
        </p:txBody>
      </p:sp>
      <p:pic>
        <p:nvPicPr>
          <p:cNvPr id="15362" name="Picture 2" descr="สุขภาพดีถ้วนหน้า">
            <a:extLst>
              <a:ext uri="{FF2B5EF4-FFF2-40B4-BE49-F238E27FC236}">
                <a16:creationId xmlns:a16="http://schemas.microsoft.com/office/drawing/2014/main" id="{5E1433DE-895F-4F9E-BE29-E348B8475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9365"/>
            <a:ext cx="2961858" cy="104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รูปการเงินการคลัง PNG , คลิปเงิน, เศรษฐกิจการเงิน, การเงินภาษีภาพ PNG และ  เวกเตอร์ สำหรับการดาวน์โหลดฟรี">
            <a:extLst>
              <a:ext uri="{FF2B5EF4-FFF2-40B4-BE49-F238E27FC236}">
                <a16:creationId xmlns:a16="http://schemas.microsoft.com/office/drawing/2014/main" id="{0AAE95F8-2AD6-4076-97FF-0D0D69282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880" y="2905212"/>
            <a:ext cx="1948067" cy="155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5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DD00CFD3-E8FE-4F26-8B0D-D2D7A96A5767}"/>
              </a:ext>
            </a:extLst>
          </p:cNvPr>
          <p:cNvSpPr txBox="1"/>
          <p:nvPr/>
        </p:nvSpPr>
        <p:spPr>
          <a:xfrm>
            <a:off x="2041278" y="75711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อันดับโรคผู้ป่วยใน เดือน ตุลาคม 2565 – กรกฎาคม 2566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F15D8B7D-2418-48B3-92DF-8B62B4BCA85D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2" name="แผนภูมิ 1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454464"/>
              </p:ext>
            </p:extLst>
          </p:nvPr>
        </p:nvGraphicFramePr>
        <p:xfrm>
          <a:off x="1021577" y="1665514"/>
          <a:ext cx="9925594" cy="4385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286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1F34AF93-EB6F-4787-90F8-04BB5C683D33}"/>
              </a:ext>
            </a:extLst>
          </p:cNvPr>
          <p:cNvSpPr txBox="1">
            <a:spLocks/>
          </p:cNvSpPr>
          <p:nvPr/>
        </p:nvSpPr>
        <p:spPr>
          <a:xfrm>
            <a:off x="4772051" y="563217"/>
            <a:ext cx="2647898" cy="601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อัตราครองเตียง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C33E6575-1C70-41F5-A5B0-88697FD18BDC}"/>
              </a:ext>
            </a:extLst>
          </p:cNvPr>
          <p:cNvSpPr txBox="1"/>
          <p:nvPr/>
        </p:nvSpPr>
        <p:spPr>
          <a:xfrm>
            <a:off x="7868526" y="1669773"/>
            <a:ext cx="319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เปรียบเทียบรายเดือน ปีงบ 66</a:t>
            </a:r>
            <a:endParaRPr lang="en-US" dirty="0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55F71D0B-3276-47D1-A708-21B717305715}"/>
              </a:ext>
            </a:extLst>
          </p:cNvPr>
          <p:cNvSpPr txBox="1"/>
          <p:nvPr/>
        </p:nvSpPr>
        <p:spPr>
          <a:xfrm>
            <a:off x="2314445" y="1610537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เปรียบเทียบรายปี</a:t>
            </a:r>
            <a:endParaRPr lang="en-US" dirty="0"/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726A2E5F-234F-48CC-B5D9-A4A88A5ED8E7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341061"/>
              </p:ext>
            </p:extLst>
          </p:nvPr>
        </p:nvGraphicFramePr>
        <p:xfrm>
          <a:off x="661644" y="2436387"/>
          <a:ext cx="5118618" cy="356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แผนภูมิ 9">
            <a:extLst>
              <a:ext uri="{FF2B5EF4-FFF2-40B4-BE49-F238E27FC236}">
                <a16:creationId xmlns:a16="http://schemas.microsoft.com/office/drawing/2014/main" id="{00000000-0008-0000-08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446403"/>
              </p:ext>
            </p:extLst>
          </p:nvPr>
        </p:nvGraphicFramePr>
        <p:xfrm>
          <a:off x="6570643" y="2436387"/>
          <a:ext cx="4830976" cy="3375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6694D2F7-E871-B9E1-D234-F162F053FC31}"/>
              </a:ext>
            </a:extLst>
          </p:cNvPr>
          <p:cNvCxnSpPr/>
          <p:nvPr/>
        </p:nvCxnSpPr>
        <p:spPr>
          <a:xfrm>
            <a:off x="7147249" y="3536302"/>
            <a:ext cx="416145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54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56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98217615-4BE4-4B57-A190-B8D8AD868C05}"/>
              </a:ext>
            </a:extLst>
          </p:cNvPr>
          <p:cNvSpPr txBox="1">
            <a:spLocks/>
          </p:cNvSpPr>
          <p:nvPr/>
        </p:nvSpPr>
        <p:spPr>
          <a:xfrm>
            <a:off x="4447421" y="523874"/>
            <a:ext cx="3820370" cy="618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SUM Adj RW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79F1774C-BE53-468E-8EFD-2A04DCE0B006}"/>
              </a:ext>
            </a:extLst>
          </p:cNvPr>
          <p:cNvSpPr txBox="1"/>
          <p:nvPr/>
        </p:nvSpPr>
        <p:spPr>
          <a:xfrm>
            <a:off x="1250383" y="1361786"/>
            <a:ext cx="319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เปรียบเทียบรายปีงบประมาณ</a:t>
            </a:r>
            <a:endParaRPr lang="en-US" dirty="0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B641ADBE-CBF6-4D72-9DBF-7DC7850C1A9F}"/>
              </a:ext>
            </a:extLst>
          </p:cNvPr>
          <p:cNvSpPr txBox="1"/>
          <p:nvPr/>
        </p:nvSpPr>
        <p:spPr>
          <a:xfrm>
            <a:off x="6895712" y="1472019"/>
            <a:ext cx="435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เปรียบเทียบรายเดือน ปีงบประมาณ 2566</a:t>
            </a:r>
            <a:endParaRPr lang="en-US" dirty="0"/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7BF5D807-E1EE-4D29-AB3E-103EBEFF5824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73102"/>
              </p:ext>
            </p:extLst>
          </p:nvPr>
        </p:nvGraphicFramePr>
        <p:xfrm>
          <a:off x="172013" y="2019927"/>
          <a:ext cx="5155766" cy="365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642007"/>
              </p:ext>
            </p:extLst>
          </p:nvPr>
        </p:nvGraphicFramePr>
        <p:xfrm>
          <a:off x="5840964" y="2140018"/>
          <a:ext cx="6351036" cy="352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85805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A37EBA26-6454-42BE-AFC7-79302AE08826}"/>
              </a:ext>
            </a:extLst>
          </p:cNvPr>
          <p:cNvSpPr txBox="1"/>
          <p:nvPr/>
        </p:nvSpPr>
        <p:spPr>
          <a:xfrm>
            <a:off x="1752362" y="81678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ข้อมูลผู้ป่วยในเดือน ตุลาคม 2565 – กรกฎาคม 2566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572D629-2B6D-4096-8669-D555160E80CE}"/>
              </a:ext>
            </a:extLst>
          </p:cNvPr>
          <p:cNvSpPr txBox="1"/>
          <p:nvPr/>
        </p:nvSpPr>
        <p:spPr>
          <a:xfrm flipH="1">
            <a:off x="2384180" y="1682349"/>
            <a:ext cx="81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CMI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92A606FF-4EFD-4BE5-9872-6398CD379C60}"/>
              </a:ext>
            </a:extLst>
          </p:cNvPr>
          <p:cNvSpPr txBox="1"/>
          <p:nvPr/>
        </p:nvSpPr>
        <p:spPr>
          <a:xfrm>
            <a:off x="7647558" y="1682349"/>
            <a:ext cx="195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Active bed</a:t>
            </a: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720ACD0C-C841-40CF-ADB3-F160CB0C84FB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00000000-0008-0000-0B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80160"/>
              </p:ext>
            </p:extLst>
          </p:nvPr>
        </p:nvGraphicFramePr>
        <p:xfrm>
          <a:off x="6096000" y="2446208"/>
          <a:ext cx="5856514" cy="3595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944659"/>
              </p:ext>
            </p:extLst>
          </p:nvPr>
        </p:nvGraphicFramePr>
        <p:xfrm>
          <a:off x="485657" y="2424799"/>
          <a:ext cx="5168693" cy="369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777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E104AC63-983E-4B7D-BEF2-61183DB335E2}"/>
              </a:ext>
            </a:extLst>
          </p:cNvPr>
          <p:cNvSpPr txBox="1"/>
          <p:nvPr/>
        </p:nvSpPr>
        <p:spPr>
          <a:xfrm>
            <a:off x="1874416" y="783648"/>
            <a:ext cx="866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ผู้ป่วยนอก เดือนตุลาคม 65 – กรกฎาคม 66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63B8C06D-0117-4BF9-AF39-1D4315CEA5F8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ข้อมูลด้านการเงิน</a:t>
            </a:r>
          </a:p>
        </p:txBody>
      </p:sp>
      <p:graphicFrame>
        <p:nvGraphicFramePr>
          <p:cNvPr id="2" name="แผนภูมิ 1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404763"/>
              </p:ext>
            </p:extLst>
          </p:nvPr>
        </p:nvGraphicFramePr>
        <p:xfrm>
          <a:off x="951722" y="1306868"/>
          <a:ext cx="10655559" cy="494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26966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967A99B-D022-4984-9B6C-306D1EF20E79}"/>
              </a:ext>
            </a:extLst>
          </p:cNvPr>
          <p:cNvSpPr txBox="1"/>
          <p:nvPr/>
        </p:nvSpPr>
        <p:spPr>
          <a:xfrm>
            <a:off x="1743741" y="811349"/>
            <a:ext cx="9090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ผู้ป่วยนอก เดือนตุลาคม 65 – กรกฎาคม 66 เฉลี่ยจำนวนเงิน/ครั้ง)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F8869D04-A8A3-4FE1-A006-1520B052F9A8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2" name="แผนภูมิ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966844"/>
              </p:ext>
            </p:extLst>
          </p:nvPr>
        </p:nvGraphicFramePr>
        <p:xfrm>
          <a:off x="391886" y="1338470"/>
          <a:ext cx="11430000" cy="485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2317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312CDB51-4286-45DD-877A-D7717BF8BC81}"/>
              </a:ext>
            </a:extLst>
          </p:cNvPr>
          <p:cNvSpPr txBox="1"/>
          <p:nvPr/>
        </p:nvSpPr>
        <p:spPr>
          <a:xfrm>
            <a:off x="1338570" y="852583"/>
            <a:ext cx="9475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ผู้ป่วยใน เดือนตุลาคม 65 – กรกฎาคม 66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2E6BD794-02A7-4E38-A512-3D7A61579713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ข้อมูลด้านการเงิน</a:t>
            </a:r>
          </a:p>
        </p:txBody>
      </p:sp>
      <p:graphicFrame>
        <p:nvGraphicFramePr>
          <p:cNvPr id="4" name="แผนภูมิ 3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076409"/>
              </p:ext>
            </p:extLst>
          </p:nvPr>
        </p:nvGraphicFramePr>
        <p:xfrm>
          <a:off x="487369" y="1663507"/>
          <a:ext cx="11045268" cy="456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8821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8DDF916-B5E4-4C88-9BA5-376DCD84FC92}"/>
              </a:ext>
            </a:extLst>
          </p:cNvPr>
          <p:cNvSpPr txBox="1"/>
          <p:nvPr/>
        </p:nvSpPr>
        <p:spPr>
          <a:xfrm>
            <a:off x="671322" y="781878"/>
            <a:ext cx="10597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ผู้ป่วยใน เดือนตุลาคม 65 – กรกฎาคม 66 (เฉลี่ยจำนวนเงิน/ครั้ง)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989D7E6D-E5C1-4D31-8610-CDCC5841035B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ข้อมูลด้านการเงิน</a:t>
            </a:r>
          </a:p>
        </p:txBody>
      </p:sp>
      <p:graphicFrame>
        <p:nvGraphicFramePr>
          <p:cNvPr id="2" name="แผนภูมิ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67935"/>
              </p:ext>
            </p:extLst>
          </p:nvPr>
        </p:nvGraphicFramePr>
        <p:xfrm>
          <a:off x="671322" y="1341083"/>
          <a:ext cx="10693364" cy="4911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2331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05869D6-252B-40CF-8F00-E96CD2A84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4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176561" y="6420398"/>
            <a:ext cx="5015439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25533435-35AA-4ACA-B314-EA9B01516359}"/>
              </a:ext>
            </a:extLst>
          </p:cNvPr>
          <p:cNvSpPr txBox="1"/>
          <p:nvPr/>
        </p:nvSpPr>
        <p:spPr>
          <a:xfrm>
            <a:off x="2315580" y="76577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Angsana New" panose="02020603050405020304" pitchFamily="18" charset="-34"/>
                <a:cs typeface="+mj-cs"/>
              </a:rPr>
              <a:t>จำนวนผู้รับบริการผู้ป่วยนอก เดือน ตค.</a:t>
            </a:r>
            <a:r>
              <a:rPr lang="en-US" sz="3600" b="1" dirty="0">
                <a:latin typeface="Angsana New" panose="02020603050405020304" pitchFamily="18" charset="-34"/>
                <a:cs typeface="+mj-cs"/>
              </a:rPr>
              <a:t>65-</a:t>
            </a:r>
            <a:r>
              <a:rPr lang="th-TH" sz="3600" b="1" dirty="0">
                <a:latin typeface="Angsana New" panose="02020603050405020304" pitchFamily="18" charset="-34"/>
                <a:cs typeface="+mj-cs"/>
              </a:rPr>
              <a:t>กค.66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E17FE7E6-A9DB-449E-946B-E6EE8CD508E3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ข้อมูลบริการด้านสุขภาพ</a:t>
            </a: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85566"/>
              </p:ext>
            </p:extLst>
          </p:nvPr>
        </p:nvGraphicFramePr>
        <p:xfrm>
          <a:off x="816584" y="1671054"/>
          <a:ext cx="10248980" cy="4368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732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58915" y="6402072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EE17839D-89FF-400B-AD6D-6F9237793090}"/>
              </a:ext>
            </a:extLst>
          </p:cNvPr>
          <p:cNvSpPr txBox="1"/>
          <p:nvPr/>
        </p:nvSpPr>
        <p:spPr>
          <a:xfrm>
            <a:off x="2087957" y="803269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จำนวนผู้รับบริการผู้ป่วยนอก แยกรายสิทธิ ตค.65-กค.66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7B0B0E47-8211-4EE5-802E-CFA2301DE81E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ข้อมูลบริการด้านสุขภาพ</a:t>
            </a: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365681"/>
              </p:ext>
            </p:extLst>
          </p:nvPr>
        </p:nvGraphicFramePr>
        <p:xfrm>
          <a:off x="869924" y="1661129"/>
          <a:ext cx="10195640" cy="451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385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160455" y="6405195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A451C8F6-7839-4DCB-A21E-E7CA40C511A9}"/>
              </a:ext>
            </a:extLst>
          </p:cNvPr>
          <p:cNvSpPr txBox="1"/>
          <p:nvPr/>
        </p:nvSpPr>
        <p:spPr>
          <a:xfrm>
            <a:off x="2315580" y="803269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จำนวนผู้รับบริการผู้ป่วยใน เดือน ต.ค 65 –กค.66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632AFD49-114A-4BE6-9A62-A3735FA42310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ข้อมูลบริการด้านสุขภาพ</a:t>
            </a: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178943"/>
              </p:ext>
            </p:extLst>
          </p:nvPr>
        </p:nvGraphicFramePr>
        <p:xfrm>
          <a:off x="1119673" y="1660849"/>
          <a:ext cx="10198360" cy="4363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5495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160455" y="6405650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4AB8C8C-4A79-450B-8966-9994273EE833}"/>
              </a:ext>
            </a:extLst>
          </p:cNvPr>
          <p:cNvSpPr txBox="1"/>
          <p:nvPr/>
        </p:nvSpPr>
        <p:spPr>
          <a:xfrm>
            <a:off x="2189497" y="83404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Angsana New" panose="02020603050405020304" pitchFamily="18" charset="-34"/>
                <a:cs typeface="+mj-cs"/>
              </a:rPr>
              <a:t>จำนวนผู้รับบริการผู้ป่วยใน แยกรายสิทธิ เดือน ต.ค 65</a:t>
            </a:r>
            <a:r>
              <a:rPr lang="en-US" sz="3200" b="1" dirty="0">
                <a:latin typeface="Angsana New" panose="02020603050405020304" pitchFamily="18" charset="-34"/>
                <a:cs typeface="+mj-cs"/>
              </a:rPr>
              <a:t>-</a:t>
            </a:r>
            <a:r>
              <a:rPr lang="th-TH" sz="3200" b="1" dirty="0">
                <a:latin typeface="Angsana New" panose="02020603050405020304" pitchFamily="18" charset="-34"/>
                <a:cs typeface="+mj-cs"/>
              </a:rPr>
              <a:t>กค. 66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6EB83561-E37A-481A-858F-077E7D51CCA3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ข้อมูลบริการด้านสุขภาพ</a:t>
            </a: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853063"/>
              </p:ext>
            </p:extLst>
          </p:nvPr>
        </p:nvGraphicFramePr>
        <p:xfrm>
          <a:off x="1103190" y="1734428"/>
          <a:ext cx="9804296" cy="428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097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85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226679" y="6392377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859F387D-5ED1-48CF-B3C3-7867A541FCF0}"/>
              </a:ext>
            </a:extLst>
          </p:cNvPr>
          <p:cNvSpPr txBox="1"/>
          <p:nvPr/>
        </p:nvSpPr>
        <p:spPr>
          <a:xfrm>
            <a:off x="4170419" y="651477"/>
            <a:ext cx="4905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cs typeface="+mj-cs"/>
              </a:rPr>
              <a:t>สาเหตุการตาย เดือน ตุลาคม 2565 – กรกฎาคม </a:t>
            </a:r>
            <a:r>
              <a:rPr lang="th-TH" sz="2400" b="1" dirty="0">
                <a:latin typeface="Angsana New" panose="02020603050405020304" pitchFamily="18" charset="-34"/>
                <a:cs typeface="+mj-cs"/>
              </a:rPr>
              <a:t>2566</a:t>
            </a:r>
            <a:endParaRPr lang="th-TH" sz="2400" b="1" dirty="0"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F07CED-7078-49AC-870D-B7EE654174DB}"/>
              </a:ext>
            </a:extLst>
          </p:cNvPr>
          <p:cNvSpPr txBox="1"/>
          <p:nvPr/>
        </p:nvSpPr>
        <p:spPr>
          <a:xfrm>
            <a:off x="7573983" y="5498637"/>
            <a:ext cx="3913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cs typeface="+mj-cs"/>
              </a:rPr>
              <a:t>*</a:t>
            </a:r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ที่มาแหล่งข้อมูล </a:t>
            </a:r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หนังสือรับรองการตาย</a:t>
            </a:r>
          </a:p>
          <a:p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 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สาเหตุการตายทั้ง นอกและในโรงพยาบาล</a:t>
            </a: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52026D52-415C-41D3-862B-26BF690270CD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7B0F9AA6-6530-9BF7-9991-3B535660D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843230"/>
              </p:ext>
            </p:extLst>
          </p:nvPr>
        </p:nvGraphicFramePr>
        <p:xfrm>
          <a:off x="885113" y="1569720"/>
          <a:ext cx="6789719" cy="4023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17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7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8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4708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อันดับ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สาเหตุการตาย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ประจำเดือน กรกฎาคม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สะสมในปี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94">
                <a:tc v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จำนวน/คน (</a:t>
                      </a:r>
                      <a:r>
                        <a:rPr lang="en-US" sz="1600" baseline="0" dirty="0">
                          <a:latin typeface="Angsana New" pitchFamily="18" charset="-34"/>
                          <a:cs typeface="Angsana New" pitchFamily="18" charset="-34"/>
                        </a:rPr>
                        <a:t>n=</a:t>
                      </a:r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คิดเป็นร้อยละ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ไม่ทราบสาเหตุ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24.00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จมน้ำ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10.00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อุบัติเหตุจราจร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10.00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313707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ผูกคอ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10.00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070434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Cardiac arrest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8.00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518782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มะเร็ง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6.00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52246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RESPIRATORY FAILURE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ngsana New" pitchFamily="18" charset="-34"/>
                          <a:cs typeface="Angsana New" pitchFamily="18" charset="-34"/>
                        </a:rPr>
                        <a:t>4.00</a:t>
                      </a:r>
                      <a:endParaRPr lang="th-TH" sz="1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COVID-19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4.00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Septic shock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4.00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111256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MYOCARDAIL INFRACTION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4.00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192817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Chronic kidney disease stage 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4.00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386539"/>
                  </a:ext>
                </a:extLst>
              </a:tr>
            </a:tbl>
          </a:graphicData>
        </a:graphic>
      </p:graphicFrame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2CE101A3-0BBD-8F11-9430-B44E7B6FD800}"/>
              </a:ext>
            </a:extLst>
          </p:cNvPr>
          <p:cNvSpPr/>
          <p:nvPr/>
        </p:nvSpPr>
        <p:spPr>
          <a:xfrm>
            <a:off x="8701072" y="1780948"/>
            <a:ext cx="2927709" cy="2706254"/>
          </a:xfrm>
          <a:prstGeom prst="roundRect">
            <a:avLst>
              <a:gd name="adj" fmla="val 755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โรคอื่นๆ อย่างละ 1 โรค</a:t>
            </a:r>
          </a:p>
          <a:p>
            <a:pPr marL="514350" indent="-514350">
              <a:buAutoNum type="arabicPeriod"/>
            </a:pP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SEPSIS</a:t>
            </a:r>
          </a:p>
          <a:p>
            <a:pPr marL="514350" indent="-514350">
              <a:buAutoNum type="arabicPeriod"/>
            </a:pP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โดนยิง</a:t>
            </a:r>
          </a:p>
          <a:p>
            <a:pPr marL="514350" indent="-514350">
              <a:buAutoNum type="arabicPeriod"/>
            </a:pP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ISCHEMIC HEART DISEASE</a:t>
            </a:r>
          </a:p>
          <a:p>
            <a:pPr marL="514350" indent="-514350">
              <a:buAutoNum type="arabicPeriod"/>
            </a:pP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HYPOXIC ARREST</a:t>
            </a:r>
          </a:p>
          <a:p>
            <a:pPr marL="514350" indent="-514350">
              <a:buAutoNum type="arabicPeriod"/>
            </a:pP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COPD</a:t>
            </a:r>
          </a:p>
          <a:p>
            <a:pPr marL="514350" indent="-514350">
              <a:buAutoNum type="arabicPeriod"/>
            </a:pP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HEMORRAGE HYPOVOLEMIC SHOCK</a:t>
            </a:r>
          </a:p>
          <a:p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1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ร้อยละ  12.00</a:t>
            </a:r>
            <a:endParaRPr lang="en-US" sz="1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171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9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230794" y="6527409"/>
            <a:ext cx="5179764" cy="330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C741FBE-A415-46EB-B07C-CA237FB8AE38}"/>
              </a:ext>
            </a:extLst>
          </p:cNvPr>
          <p:cNvSpPr txBox="1"/>
          <p:nvPr/>
        </p:nvSpPr>
        <p:spPr>
          <a:xfrm>
            <a:off x="1987826" y="802535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อันดับส่งต่อผู้ป่วยนอก เดือน ตุลาคม 2565 – กรกฎาคม 2566</a:t>
            </a:r>
          </a:p>
        </p:txBody>
      </p:sp>
      <p:graphicFrame>
        <p:nvGraphicFramePr>
          <p:cNvPr id="9" name="ตาราง 13">
            <a:extLst>
              <a:ext uri="{FF2B5EF4-FFF2-40B4-BE49-F238E27FC236}">
                <a16:creationId xmlns:a16="http://schemas.microsoft.com/office/drawing/2014/main" id="{2C2EE220-3B53-4B23-B5D5-90E2EABE5C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693670"/>
              </p:ext>
            </p:extLst>
          </p:nvPr>
        </p:nvGraphicFramePr>
        <p:xfrm>
          <a:off x="1567252" y="1478169"/>
          <a:ext cx="8786213" cy="49583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23439">
                  <a:extLst>
                    <a:ext uri="{9D8B030D-6E8A-4147-A177-3AD203B41FA5}">
                      <a16:colId xmlns:a16="http://schemas.microsoft.com/office/drawing/2014/main" val="3031960586"/>
                    </a:ext>
                  </a:extLst>
                </a:gridCol>
                <a:gridCol w="3498345">
                  <a:extLst>
                    <a:ext uri="{9D8B030D-6E8A-4147-A177-3AD203B41FA5}">
                      <a16:colId xmlns:a16="http://schemas.microsoft.com/office/drawing/2014/main" val="3075825046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4059594034"/>
                    </a:ext>
                  </a:extLst>
                </a:gridCol>
                <a:gridCol w="2024743">
                  <a:extLst>
                    <a:ext uri="{9D8B030D-6E8A-4147-A177-3AD203B41FA5}">
                      <a16:colId xmlns:a16="http://schemas.microsoft.com/office/drawing/2014/main" val="697519088"/>
                    </a:ext>
                  </a:extLst>
                </a:gridCol>
                <a:gridCol w="1536037">
                  <a:extLst>
                    <a:ext uri="{9D8B030D-6E8A-4147-A177-3AD203B41FA5}">
                      <a16:colId xmlns:a16="http://schemas.microsoft.com/office/drawing/2014/main" val="2791655001"/>
                    </a:ext>
                  </a:extLst>
                </a:gridCol>
              </a:tblGrid>
              <a:tr h="546578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อันดับ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โรค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ประจำเดือน</a:t>
                      </a:r>
                    </a:p>
                    <a:p>
                      <a:pPr algn="ctr"/>
                      <a:r>
                        <a:rPr lang="th-TH" sz="20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กรกฎาคม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 (</a:t>
                      </a:r>
                      <a:r>
                        <a:rPr lang="en-US" sz="20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N=4,480)</a:t>
                      </a:r>
                      <a:endParaRPr lang="th-TH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896595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Hypertension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293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6.54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8176720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Stroke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22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174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3.88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94966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Diabetes mellitus 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125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2.79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046953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</a:t>
                      </a:r>
                      <a:endParaRPr lang="th-TH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Abdominal pain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87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1.94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71761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</a:t>
                      </a:r>
                      <a:endParaRPr lang="th-TH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0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ก้อนในเต้านม ที่ไม่ได้ระบุรายละเอียด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81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1.69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044537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</a:t>
                      </a:r>
                      <a:endParaRPr lang="th-TH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Cataract , unspecified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67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1.49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890487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</a:t>
                      </a:r>
                      <a:endParaRPr lang="th-TH" sz="2000" baseline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Localized swelling , mass and lump , unspecified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56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1.25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091106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Gastrointestinal hemorrhage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49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1.09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16426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Old myocardial infarction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46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1.02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647674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Prostate benign neoplasm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41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0.91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097135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9F666F63-59D8-41CC-B4AB-174DFD067827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</p:spTree>
    <p:extLst>
      <p:ext uri="{BB962C8B-B14F-4D97-AF65-F5344CB8AC3E}">
        <p14:creationId xmlns:p14="http://schemas.microsoft.com/office/powerpoint/2010/main" val="265376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B1AFCBC-51EE-4687-BD5F-A40974903E74}"/>
              </a:ext>
            </a:extLst>
          </p:cNvPr>
          <p:cNvSpPr txBox="1"/>
          <p:nvPr/>
        </p:nvSpPr>
        <p:spPr>
          <a:xfrm>
            <a:off x="1306419" y="762702"/>
            <a:ext cx="840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อันดับส่งต่อผู้ป่วยใน เดือน ตุลาคม 2565 – กรกฎาคม 2566</a:t>
            </a:r>
          </a:p>
        </p:txBody>
      </p:sp>
      <p:graphicFrame>
        <p:nvGraphicFramePr>
          <p:cNvPr id="9" name="ตัวแทนเนื้อหา 8">
            <a:extLst>
              <a:ext uri="{FF2B5EF4-FFF2-40B4-BE49-F238E27FC236}">
                <a16:creationId xmlns:a16="http://schemas.microsoft.com/office/drawing/2014/main" id="{8BC30CDD-4B63-43C0-A26B-466D5746F3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284969"/>
              </p:ext>
            </p:extLst>
          </p:nvPr>
        </p:nvGraphicFramePr>
        <p:xfrm>
          <a:off x="1306419" y="1531750"/>
          <a:ext cx="8500188" cy="47659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05827">
                  <a:extLst>
                    <a:ext uri="{9D8B030D-6E8A-4147-A177-3AD203B41FA5}">
                      <a16:colId xmlns:a16="http://schemas.microsoft.com/office/drawing/2014/main" val="2418741670"/>
                    </a:ext>
                  </a:extLst>
                </a:gridCol>
                <a:gridCol w="2765027">
                  <a:extLst>
                    <a:ext uri="{9D8B030D-6E8A-4147-A177-3AD203B41FA5}">
                      <a16:colId xmlns:a16="http://schemas.microsoft.com/office/drawing/2014/main" val="4144074393"/>
                    </a:ext>
                  </a:extLst>
                </a:gridCol>
                <a:gridCol w="1800809">
                  <a:extLst>
                    <a:ext uri="{9D8B030D-6E8A-4147-A177-3AD203B41FA5}">
                      <a16:colId xmlns:a16="http://schemas.microsoft.com/office/drawing/2014/main" val="2407216935"/>
                    </a:ext>
                  </a:extLst>
                </a:gridCol>
                <a:gridCol w="1592330">
                  <a:extLst>
                    <a:ext uri="{9D8B030D-6E8A-4147-A177-3AD203B41FA5}">
                      <a16:colId xmlns:a16="http://schemas.microsoft.com/office/drawing/2014/main" val="3136350560"/>
                    </a:ext>
                  </a:extLst>
                </a:gridCol>
                <a:gridCol w="1636195">
                  <a:extLst>
                    <a:ext uri="{9D8B030D-6E8A-4147-A177-3AD203B41FA5}">
                      <a16:colId xmlns:a16="http://schemas.microsoft.com/office/drawing/2014/main" val="848885337"/>
                    </a:ext>
                  </a:extLst>
                </a:gridCol>
              </a:tblGrid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อันดับ</a:t>
                      </a:r>
                      <a:endParaRPr lang="th-TH" sz="2000" b="1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โรค</a:t>
                      </a:r>
                      <a:endParaRPr lang="th-TH" sz="2000" b="1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ประจำเดือน</a:t>
                      </a:r>
                    </a:p>
                    <a:p>
                      <a:pPr algn="ctr"/>
                      <a:r>
                        <a:rPr lang="th-TH" sz="2000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กรกฎาคม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จำนวน/ราย (</a:t>
                      </a:r>
                      <a:r>
                        <a:rPr lang="en-US" sz="2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n=407)</a:t>
                      </a:r>
                      <a:endParaRPr lang="en-US" sz="2000" b="1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</a:t>
                      </a:r>
                      <a:endParaRPr lang="th-TH" sz="2000" b="1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436064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Congestive heart failure</a:t>
                      </a:r>
                      <a:endParaRPr lang="en-US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  <a:endParaRPr lang="en-US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5.15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5583373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COPD with AE</a:t>
                      </a:r>
                      <a:endParaRPr lang="en-US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endParaRPr lang="en-US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4.91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14045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Pneumonia, unspecified</a:t>
                      </a:r>
                      <a:endParaRPr lang="en-US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  <a:endParaRPr lang="en-US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14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3.43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979800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Urinary tract infection</a:t>
                      </a:r>
                      <a:endParaRPr lang="en-US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endParaRPr lang="en-US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2.94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716476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Asthma,unspecified</a:t>
                      </a:r>
                      <a:endParaRPr lang="en-US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  <a:endParaRPr lang="en-US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2.70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58179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Acute renal failure ,unspecified</a:t>
                      </a:r>
                      <a:endParaRPr lang="en-US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endParaRPr lang="en-US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2.45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708082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Dizziness and giddiness</a:t>
                      </a:r>
                      <a:endParaRPr lang="en-US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endParaRPr lang="en-US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2.21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3440561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Chest pain</a:t>
                      </a:r>
                      <a:endParaRPr lang="en-US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endParaRPr lang="en-US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2.21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069684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Acute cholecystitis</a:t>
                      </a:r>
                      <a:endParaRPr lang="en-US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endParaRPr lang="en-US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2.21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952839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Dengue hemorrhagic fever</a:t>
                      </a:r>
                      <a:endParaRPr lang="en-US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  <a:endParaRPr lang="en-US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1.96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868639"/>
                  </a:ext>
                </a:extLst>
              </a:tr>
            </a:tbl>
          </a:graphicData>
        </a:graphic>
      </p:graphicFrame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7149B8FA-8980-46AC-B47F-499EDA5F31E1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</p:spTree>
    <p:extLst>
      <p:ext uri="{BB962C8B-B14F-4D97-AF65-F5344CB8AC3E}">
        <p14:creationId xmlns:p14="http://schemas.microsoft.com/office/powerpoint/2010/main" val="396660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85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7AF62789-AD21-4E5C-822D-BB8E6B2D2604}"/>
              </a:ext>
            </a:extLst>
          </p:cNvPr>
          <p:cNvSpPr txBox="1"/>
          <p:nvPr/>
        </p:nvSpPr>
        <p:spPr>
          <a:xfrm>
            <a:off x="1753246" y="744027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อันดับโรคผู้ป่วยนอก เดือน ตุลาคม 2565 – กรกฎาคม 2566</a:t>
            </a: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E33B1B9D-7EC5-4E21-BB0B-5477DBA9DEFC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2" name="แผนภูมิ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927492"/>
              </p:ext>
            </p:extLst>
          </p:nvPr>
        </p:nvGraphicFramePr>
        <p:xfrm>
          <a:off x="886875" y="1691581"/>
          <a:ext cx="10337852" cy="435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448769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724</Words>
  <Application>Microsoft Office PowerPoint</Application>
  <PresentationFormat>แบบจอกว้าง</PresentationFormat>
  <Paragraphs>234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4" baseType="lpstr">
      <vt:lpstr>Angsana New</vt:lpstr>
      <vt:lpstr>Arial</vt:lpstr>
      <vt:lpstr>Calibri</vt:lpstr>
      <vt:lpstr>Calibri Light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เพียงพร แก้วสาร</dc:creator>
  <cp:lastModifiedBy>Lemeli3</cp:lastModifiedBy>
  <cp:revision>59</cp:revision>
  <dcterms:created xsi:type="dcterms:W3CDTF">2023-05-05T12:21:43Z</dcterms:created>
  <dcterms:modified xsi:type="dcterms:W3CDTF">2023-09-04T02:54:50Z</dcterms:modified>
</cp:coreProperties>
</file>