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6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3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4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5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8" r:id="rId8"/>
    <p:sldId id="263" r:id="rId9"/>
    <p:sldId id="264" r:id="rId10"/>
    <p:sldId id="265" r:id="rId11"/>
    <p:sldId id="266" r:id="rId12"/>
    <p:sldId id="276" r:id="rId13"/>
    <p:sldId id="280" r:id="rId14"/>
    <p:sldId id="267" r:id="rId15"/>
    <p:sldId id="268" r:id="rId16"/>
    <p:sldId id="285" r:id="rId17"/>
    <p:sldId id="269" r:id="rId18"/>
    <p:sldId id="286" r:id="rId19"/>
    <p:sldId id="270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9" autoAdjust="0"/>
    <p:restoredTop sz="94660"/>
  </p:normalViewPr>
  <p:slideViewPr>
    <p:cSldViewPr>
      <p:cViewPr>
        <p:scale>
          <a:sx n="81" d="100"/>
          <a:sy n="81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[ประกอบงบ.xlsx]จน.ผปนอก!$A$2</c:f>
              <c:strCache>
                <c:ptCount val="1"/>
                <c:pt idx="0">
                  <c:v>จำนวนครั้งของผู้ป่วยนอกทั้งหมด/เดือน</c:v>
                </c:pt>
              </c:strCache>
            </c:strRef>
          </c:tx>
          <c:spPr>
            <a:ln w="38100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381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dLbls>
            <c:dLbl>
              <c:idx val="1"/>
              <c:layout>
                <c:manualLayout>
                  <c:x val="3.0794282600064229E-17"/>
                  <c:y val="-4.7382794946498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685328495838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94150914448657E-3"/>
                  <c:y val="-1.8426642479193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588565200128458E-17"/>
                  <c:y val="2.632377497027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6797075457224454E-2"/>
                  <c:y val="-4.2118039952443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078245274334598E-2"/>
                  <c:y val="4.7382794946498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[ประกอบงบ.xlsx]จน.ผปนอก!$B$1:$M$1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[ประกอบงบ.xlsx]จน.ผปนอก!$B$2:$M$2</c:f>
              <c:numCache>
                <c:formatCode>_-* #,##0_-;\-* #,##0_-;_-* "-"??_-;_-@_-</c:formatCode>
                <c:ptCount val="12"/>
                <c:pt idx="0">
                  <c:v>5817</c:v>
                </c:pt>
                <c:pt idx="1">
                  <c:v>6931</c:v>
                </c:pt>
                <c:pt idx="2">
                  <c:v>6805</c:v>
                </c:pt>
                <c:pt idx="3">
                  <c:v>7474</c:v>
                </c:pt>
                <c:pt idx="4">
                  <c:v>6891</c:v>
                </c:pt>
                <c:pt idx="5">
                  <c:v>8015</c:v>
                </c:pt>
                <c:pt idx="6">
                  <c:v>6522</c:v>
                </c:pt>
                <c:pt idx="7">
                  <c:v>5392</c:v>
                </c:pt>
                <c:pt idx="8">
                  <c:v>8208</c:v>
                </c:pt>
                <c:pt idx="9">
                  <c:v>10632</c:v>
                </c:pt>
                <c:pt idx="10">
                  <c:v>15237</c:v>
                </c:pt>
                <c:pt idx="11">
                  <c:v>14721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62-4F5A-B78D-F8A86D52D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79072"/>
        <c:axId val="181380608"/>
      </c:lineChart>
      <c:catAx>
        <c:axId val="1813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181380608"/>
        <c:crosses val="autoZero"/>
        <c:auto val="1"/>
        <c:lblAlgn val="ctr"/>
        <c:lblOffset val="100"/>
        <c:noMultiLvlLbl val="0"/>
      </c:catAx>
      <c:valAx>
        <c:axId val="18138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1813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Rw'!$B$7:$E$7</c:f>
              <c:strCache>
                <c:ptCount val="4"/>
                <c:pt idx="0">
                  <c:v>ปีงบฯ 61</c:v>
                </c:pt>
                <c:pt idx="1">
                  <c:v>ปีงบฯ 62</c:v>
                </c:pt>
                <c:pt idx="2">
                  <c:v>ปีงบฯ 63</c:v>
                </c:pt>
                <c:pt idx="3">
                  <c:v>ปีงบฯ 64</c:v>
                </c:pt>
              </c:strCache>
            </c:strRef>
          </c:cat>
          <c:val>
            <c:numRef>
              <c:f>'sum  Adj Rw'!$B$8:$E$8</c:f>
              <c:numCache>
                <c:formatCode>0.0000</c:formatCode>
                <c:ptCount val="4"/>
                <c:pt idx="0">
                  <c:v>1427.8775000000001</c:v>
                </c:pt>
                <c:pt idx="1">
                  <c:v>1446</c:v>
                </c:pt>
                <c:pt idx="2">
                  <c:v>1919.15</c:v>
                </c:pt>
                <c:pt idx="3">
                  <c:v>1299.75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6F-4CA9-8E68-79DBD5453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56096"/>
        <c:axId val="184953088"/>
      </c:lineChart>
      <c:catAx>
        <c:axId val="1703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84953088"/>
        <c:crosses val="autoZero"/>
        <c:auto val="1"/>
        <c:lblAlgn val="ctr"/>
        <c:lblOffset val="100"/>
        <c:noMultiLvlLbl val="0"/>
      </c:catAx>
      <c:valAx>
        <c:axId val="18495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7035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'CMI+Active bed'!$B$2:$M$2</c:f>
              <c:numCache>
                <c:formatCode>0.0000</c:formatCode>
                <c:ptCount val="12"/>
                <c:pt idx="0">
                  <c:v>0.5</c:v>
                </c:pt>
                <c:pt idx="1">
                  <c:v>0.48670000000000002</c:v>
                </c:pt>
                <c:pt idx="2">
                  <c:v>0.50980000000000003</c:v>
                </c:pt>
                <c:pt idx="3">
                  <c:v>0.50219999999999998</c:v>
                </c:pt>
                <c:pt idx="4">
                  <c:v>0.52480000000000004</c:v>
                </c:pt>
                <c:pt idx="5">
                  <c:v>0.51459999999999995</c:v>
                </c:pt>
                <c:pt idx="6">
                  <c:v>0.54530000000000001</c:v>
                </c:pt>
                <c:pt idx="7">
                  <c:v>0.54959999999999998</c:v>
                </c:pt>
                <c:pt idx="8">
                  <c:v>0.51339999999999997</c:v>
                </c:pt>
                <c:pt idx="9">
                  <c:v>0.46660000000000001</c:v>
                </c:pt>
                <c:pt idx="10">
                  <c:v>0.52649999999999997</c:v>
                </c:pt>
                <c:pt idx="11">
                  <c:v>0.4733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17-4B5D-8F6E-CD87A0927F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173120"/>
        <c:axId val="163175808"/>
      </c:lineChart>
      <c:catAx>
        <c:axId val="1631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3175808"/>
        <c:crosses val="autoZero"/>
        <c:auto val="1"/>
        <c:lblAlgn val="ctr"/>
        <c:lblOffset val="100"/>
        <c:noMultiLvlLbl val="0"/>
      </c:catAx>
      <c:valAx>
        <c:axId val="16317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31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'CMI+Active bed'!$B$3:$M$3</c:f>
              <c:numCache>
                <c:formatCode>0.00</c:formatCode>
                <c:ptCount val="12"/>
                <c:pt idx="0">
                  <c:v>19.190999999999999</c:v>
                </c:pt>
                <c:pt idx="1">
                  <c:v>24.831</c:v>
                </c:pt>
                <c:pt idx="2">
                  <c:v>25.677000000000003</c:v>
                </c:pt>
                <c:pt idx="3">
                  <c:v>24.699000000000002</c:v>
                </c:pt>
                <c:pt idx="4">
                  <c:v>23.286000000000005</c:v>
                </c:pt>
                <c:pt idx="5">
                  <c:v>22.934999999999999</c:v>
                </c:pt>
                <c:pt idx="6">
                  <c:v>17.265000000000001</c:v>
                </c:pt>
                <c:pt idx="7">
                  <c:v>15.87</c:v>
                </c:pt>
                <c:pt idx="8">
                  <c:v>14.265000000000001</c:v>
                </c:pt>
                <c:pt idx="9">
                  <c:v>28.386000000000003</c:v>
                </c:pt>
                <c:pt idx="10">
                  <c:v>29.64</c:v>
                </c:pt>
                <c:pt idx="11">
                  <c:v>22.27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5-4302-93ED-EA0BCAE8A4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6625408"/>
        <c:axId val="226626944"/>
      </c:lineChart>
      <c:catAx>
        <c:axId val="2266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26626944"/>
        <c:crosses val="autoZero"/>
        <c:auto val="1"/>
        <c:lblAlgn val="ctr"/>
        <c:lblOffset val="100"/>
        <c:noMultiLvlLbl val="0"/>
      </c:catAx>
      <c:valAx>
        <c:axId val="2266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2662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038220250849029"/>
          <c:y val="4.299859059121762E-2"/>
          <c:w val="0.55090960732560812"/>
          <c:h val="0.872750288325234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 opd'!$B$17</c:f>
              <c:strCache>
                <c:ptCount val="1"/>
                <c:pt idx="0">
                  <c:v>จำนวนเงิน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1.6344220085347716E-3"/>
                  <c:y val="-2.589625511604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376880341390864E-3"/>
                  <c:y val="5.1792510232079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53768803413908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440954059743401E-2"/>
                  <c:y val="-2.5896255116039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 opd'!$A$18:$A$27</c:f>
              <c:strCache>
                <c:ptCount val="10"/>
                <c:pt idx="0">
                  <c:v>Diabetes miellitus</c:v>
                </c:pt>
                <c:pt idx="1">
                  <c:v>Essential (primary) hypertension</c:v>
                </c:pt>
                <c:pt idx="2">
                  <c:v>Chronic obstructive pulmonary disease, unspecified</c:v>
                </c:pt>
                <c:pt idx="3">
                  <c:v>ลมปลายปัตคาดสัญญาณ 3 หลัง</c:v>
                </c:pt>
                <c:pt idx="4">
                  <c:v>Asthma, unspecified</c:v>
                </c:pt>
                <c:pt idx="5">
                  <c:v>Caries of dentine</c:v>
                </c:pt>
                <c:pt idx="6">
                  <c:v>Unspecified</c:v>
                </c:pt>
                <c:pt idx="7">
                  <c:v>Dizziness and giddiness</c:v>
                </c:pt>
                <c:pt idx="8">
                  <c:v>Necrosis of pulp</c:v>
                </c:pt>
                <c:pt idx="9">
                  <c:v>muscle strain</c:v>
                </c:pt>
              </c:strCache>
            </c:strRef>
          </c:cat>
          <c:val>
            <c:numRef>
              <c:f>'chart  opd'!$B$18:$B$27</c:f>
              <c:numCache>
                <c:formatCode>#,##0.00_);\(#,##0.00\)</c:formatCode>
                <c:ptCount val="10"/>
                <c:pt idx="0">
                  <c:v>5310225.9800000004</c:v>
                </c:pt>
                <c:pt idx="1">
                  <c:v>4481207.3499999996</c:v>
                </c:pt>
                <c:pt idx="2">
                  <c:v>954478.64</c:v>
                </c:pt>
                <c:pt idx="3">
                  <c:v>825389</c:v>
                </c:pt>
                <c:pt idx="4">
                  <c:v>717464.35</c:v>
                </c:pt>
                <c:pt idx="5">
                  <c:v>617901.5</c:v>
                </c:pt>
                <c:pt idx="6">
                  <c:v>440322.16</c:v>
                </c:pt>
                <c:pt idx="7">
                  <c:v>436629.5</c:v>
                </c:pt>
                <c:pt idx="8">
                  <c:v>397490.5</c:v>
                </c:pt>
                <c:pt idx="9">
                  <c:v>363920.65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E6-4938-B6BA-D8324177A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344384"/>
        <c:axId val="169886848"/>
        <c:axId val="0"/>
      </c:bar3DChart>
      <c:catAx>
        <c:axId val="16934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9886848"/>
        <c:crosses val="autoZero"/>
        <c:auto val="1"/>
        <c:lblAlgn val="ctr"/>
        <c:lblOffset val="100"/>
        <c:noMultiLvlLbl val="0"/>
      </c:catAx>
      <c:valAx>
        <c:axId val="16988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9344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876742365927593"/>
          <c:y val="2.6979005462616831E-2"/>
          <c:w val="0.60344101151459362"/>
          <c:h val="0.840102469052734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'chart  opd'!$A$2:$A$11</c:f>
              <c:strCache>
                <c:ptCount val="10"/>
                <c:pt idx="0">
                  <c:v>Diabetes miellitus</c:v>
                </c:pt>
                <c:pt idx="1">
                  <c:v>Essential (primary) hypertension</c:v>
                </c:pt>
                <c:pt idx="2">
                  <c:v>Chronic obstructive pulmonary disease, unspecified</c:v>
                </c:pt>
                <c:pt idx="3">
                  <c:v>ลมปลายปัตคาดสัญญาณ 3 หลัง</c:v>
                </c:pt>
                <c:pt idx="4">
                  <c:v>Asthma, unspecified</c:v>
                </c:pt>
                <c:pt idx="5">
                  <c:v>Caries of dentine</c:v>
                </c:pt>
                <c:pt idx="6">
                  <c:v>Unspecified</c:v>
                </c:pt>
                <c:pt idx="7">
                  <c:v>Dizziness and giddiness</c:v>
                </c:pt>
                <c:pt idx="8">
                  <c:v>Necrosis of pulp</c:v>
                </c:pt>
                <c:pt idx="9">
                  <c:v>muscle strain</c:v>
                </c:pt>
              </c:strCache>
            </c:strRef>
          </c:cat>
          <c:val>
            <c:numRef>
              <c:f>'chart  opd'!$B$2:$B$11</c:f>
              <c:numCache>
                <c:formatCode>#,##0_);\(#,##0\)</c:formatCode>
                <c:ptCount val="10"/>
                <c:pt idx="0">
                  <c:v>5378</c:v>
                </c:pt>
                <c:pt idx="1">
                  <c:v>6666</c:v>
                </c:pt>
                <c:pt idx="2">
                  <c:v>541</c:v>
                </c:pt>
                <c:pt idx="3">
                  <c:v>2590</c:v>
                </c:pt>
                <c:pt idx="4">
                  <c:v>916</c:v>
                </c:pt>
                <c:pt idx="5">
                  <c:v>637</c:v>
                </c:pt>
                <c:pt idx="6">
                  <c:v>686</c:v>
                </c:pt>
                <c:pt idx="7">
                  <c:v>1576</c:v>
                </c:pt>
                <c:pt idx="8">
                  <c:v>1011</c:v>
                </c:pt>
                <c:pt idx="9">
                  <c:v>1022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62-4933-BECA-06FC55D5CCED}"/>
            </c:ext>
          </c:extLst>
        </c:ser>
        <c:ser>
          <c:idx val="1"/>
          <c:order val="1"/>
          <c:tx>
            <c:strRef>
              <c:f>'chart  opd'!$D$1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'chart  opd'!$A$2:$A$11</c:f>
              <c:strCache>
                <c:ptCount val="10"/>
                <c:pt idx="0">
                  <c:v>Diabetes miellitus</c:v>
                </c:pt>
                <c:pt idx="1">
                  <c:v>Essential (primary) hypertension</c:v>
                </c:pt>
                <c:pt idx="2">
                  <c:v>Chronic obstructive pulmonary disease, unspecified</c:v>
                </c:pt>
                <c:pt idx="3">
                  <c:v>ลมปลายปัตคาดสัญญาณ 3 หลัง</c:v>
                </c:pt>
                <c:pt idx="4">
                  <c:v>Asthma, unspecified</c:v>
                </c:pt>
                <c:pt idx="5">
                  <c:v>Caries of dentine</c:v>
                </c:pt>
                <c:pt idx="6">
                  <c:v>Unspecified</c:v>
                </c:pt>
                <c:pt idx="7">
                  <c:v>Dizziness and giddiness</c:v>
                </c:pt>
                <c:pt idx="8">
                  <c:v>Necrosis of pulp</c:v>
                </c:pt>
                <c:pt idx="9">
                  <c:v>muscle strain</c:v>
                </c:pt>
              </c:strCache>
            </c:strRef>
          </c:cat>
          <c:val>
            <c:numRef>
              <c:f>'chart  opd'!$D$2:$D$11</c:f>
              <c:numCache>
                <c:formatCode>General</c:formatCode>
                <c:ptCount val="10"/>
                <c:pt idx="0">
                  <c:v>98739.791372257358</c:v>
                </c:pt>
                <c:pt idx="1">
                  <c:v>67224.832733273317</c:v>
                </c:pt>
                <c:pt idx="2">
                  <c:v>176428.58410351202</c:v>
                </c:pt>
                <c:pt idx="3">
                  <c:v>31868.301158301158</c:v>
                </c:pt>
                <c:pt idx="4">
                  <c:v>78325.802401746725</c:v>
                </c:pt>
                <c:pt idx="5">
                  <c:v>97001.805337519618</c:v>
                </c:pt>
                <c:pt idx="6">
                  <c:v>64186.903790087461</c:v>
                </c:pt>
                <c:pt idx="7">
                  <c:v>27704.917512690354</c:v>
                </c:pt>
                <c:pt idx="8">
                  <c:v>39316.567754698321</c:v>
                </c:pt>
                <c:pt idx="9">
                  <c:v>35608.674168297453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62-4933-BECA-06FC55D5CC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227008"/>
        <c:axId val="195290240"/>
        <c:axId val="0"/>
      </c:bar3DChart>
      <c:catAx>
        <c:axId val="19522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5290240"/>
        <c:crosses val="autoZero"/>
        <c:auto val="1"/>
        <c:lblAlgn val="ctr"/>
        <c:lblOffset val="100"/>
        <c:noMultiLvlLbl val="0"/>
      </c:catAx>
      <c:valAx>
        <c:axId val="19529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52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j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206048176829202"/>
          <c:y val="2.9360783074181118E-2"/>
          <c:w val="0.53145358723905556"/>
          <c:h val="0.886388014790218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ipd'!$B$16</c:f>
              <c:strCache>
                <c:ptCount val="1"/>
                <c:pt idx="0">
                  <c:v>จำนวนเงิน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ipd'!$A$17:$A$26</c:f>
              <c:strCache>
                <c:ptCount val="10"/>
                <c:pt idx="0">
                  <c:v>Acute pharyngitis </c:v>
                </c:pt>
                <c:pt idx="1">
                  <c:v>Other viral pneumonia</c:v>
                </c:pt>
                <c:pt idx="2">
                  <c:v>Isolation</c:v>
                </c:pt>
                <c:pt idx="3">
                  <c:v>Chronic obstructive pulmonary disease with acute exacerbation</c:v>
                </c:pt>
                <c:pt idx="4">
                  <c:v>Pneumonia, unspecified</c:v>
                </c:pt>
                <c:pt idx="5">
                  <c:v>Congestive heart failure</c:v>
                </c:pt>
                <c:pt idx="6">
                  <c:v>Status asthmaticus</c:v>
                </c:pt>
                <c:pt idx="7">
                  <c:v>Gastroenteritis and colitis of unspecified origin</c:v>
                </c:pt>
                <c:pt idx="8">
                  <c:v>Acute  tubulo-interstitial nephritis</c:v>
                </c:pt>
                <c:pt idx="9">
                  <c:v>Diabetes miellitus</c:v>
                </c:pt>
              </c:strCache>
            </c:strRef>
          </c:cat>
          <c:val>
            <c:numRef>
              <c:f>'chart ipd'!$B$17:$B$26</c:f>
              <c:numCache>
                <c:formatCode>#,##0.00_);\(#,##0.00\)</c:formatCode>
                <c:ptCount val="10"/>
                <c:pt idx="0">
                  <c:v>5669095.5999999996</c:v>
                </c:pt>
                <c:pt idx="1">
                  <c:v>5136927.8</c:v>
                </c:pt>
                <c:pt idx="2">
                  <c:v>1940531.75</c:v>
                </c:pt>
                <c:pt idx="3">
                  <c:v>896674.25</c:v>
                </c:pt>
                <c:pt idx="4">
                  <c:v>588811.69999999995</c:v>
                </c:pt>
                <c:pt idx="5">
                  <c:v>530824.85</c:v>
                </c:pt>
                <c:pt idx="6">
                  <c:v>499398.5</c:v>
                </c:pt>
                <c:pt idx="7">
                  <c:v>492435.20000000001</c:v>
                </c:pt>
                <c:pt idx="8">
                  <c:v>385038.4</c:v>
                </c:pt>
                <c:pt idx="9">
                  <c:v>302889.75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46-4EDF-8168-A3B204E33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686336"/>
        <c:axId val="195016192"/>
        <c:axId val="0"/>
      </c:bar3DChart>
      <c:catAx>
        <c:axId val="19468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5016192"/>
        <c:crosses val="autoZero"/>
        <c:auto val="1"/>
        <c:lblAlgn val="ctr"/>
        <c:lblOffset val="100"/>
        <c:noMultiLvlLbl val="0"/>
      </c:catAx>
      <c:valAx>
        <c:axId val="19501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468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413845144356957"/>
          <c:y val="4.5373673471220739E-2"/>
          <c:w val="0.54965457707080168"/>
          <c:h val="0.816136803625974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Acute pharyngitis due to other specified organisms</c:v>
                </c:pt>
                <c:pt idx="1">
                  <c:v>Other viral pneumonia</c:v>
                </c:pt>
                <c:pt idx="2">
                  <c:v>Isolation</c:v>
                </c:pt>
                <c:pt idx="3">
                  <c:v>Chronic obstructive pulmonary disease with acute exacerbation, unspecified</c:v>
                </c:pt>
                <c:pt idx="4">
                  <c:v>Pneumonia, unspecified</c:v>
                </c:pt>
                <c:pt idx="5">
                  <c:v>Congestive heart failure</c:v>
                </c:pt>
                <c:pt idx="6">
                  <c:v>Status asthmaticus</c:v>
                </c:pt>
                <c:pt idx="7">
                  <c:v>Gastroenteritis and colitis of unspecified origin</c:v>
                </c:pt>
                <c:pt idx="8">
                  <c:v>Acute  tubulo-interstitial nephritis</c:v>
                </c:pt>
                <c:pt idx="9">
                  <c:v>NIDM Without complications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132</c:v>
                </c:pt>
                <c:pt idx="1">
                  <c:v>65</c:v>
                </c:pt>
                <c:pt idx="2">
                  <c:v>67</c:v>
                </c:pt>
                <c:pt idx="3">
                  <c:v>151</c:v>
                </c:pt>
                <c:pt idx="4">
                  <c:v>58</c:v>
                </c:pt>
                <c:pt idx="5">
                  <c:v>124</c:v>
                </c:pt>
                <c:pt idx="6">
                  <c:v>66</c:v>
                </c:pt>
                <c:pt idx="7">
                  <c:v>158</c:v>
                </c:pt>
                <c:pt idx="8">
                  <c:v>66</c:v>
                </c:pt>
                <c:pt idx="9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C4-41F8-8421-4B1BBB011A24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'chart ipd'!$A$2:$A$11</c:f>
              <c:strCache>
                <c:ptCount val="10"/>
                <c:pt idx="0">
                  <c:v>Acute pharyngitis due to other specified organisms</c:v>
                </c:pt>
                <c:pt idx="1">
                  <c:v>Other viral pneumonia</c:v>
                </c:pt>
                <c:pt idx="2">
                  <c:v>Isolation</c:v>
                </c:pt>
                <c:pt idx="3">
                  <c:v>Chronic obstructive pulmonary disease with acute exacerbation, unspecified</c:v>
                </c:pt>
                <c:pt idx="4">
                  <c:v>Pneumonia, unspecified</c:v>
                </c:pt>
                <c:pt idx="5">
                  <c:v>Congestive heart failure</c:v>
                </c:pt>
                <c:pt idx="6">
                  <c:v>Status asthmaticus</c:v>
                </c:pt>
                <c:pt idx="7">
                  <c:v>Gastroenteritis and colitis of unspecified origin</c:v>
                </c:pt>
                <c:pt idx="8">
                  <c:v>Acute  tubulo-interstitial nephritis</c:v>
                </c:pt>
                <c:pt idx="9">
                  <c:v>NIDM Without complications</c:v>
                </c:pt>
              </c:strCache>
            </c:strRef>
          </c:cat>
          <c:val>
            <c:numRef>
              <c:f>'chart ipd'!$D$2:$D$11</c:f>
              <c:numCache>
                <c:formatCode>General</c:formatCode>
                <c:ptCount val="10"/>
                <c:pt idx="0">
                  <c:v>4294769.3939393936</c:v>
                </c:pt>
                <c:pt idx="1">
                  <c:v>7902965.846153846</c:v>
                </c:pt>
                <c:pt idx="2">
                  <c:v>2896316.0447761193</c:v>
                </c:pt>
                <c:pt idx="3">
                  <c:v>593824.00662251655</c:v>
                </c:pt>
                <c:pt idx="4">
                  <c:v>1015192.5862068965</c:v>
                </c:pt>
                <c:pt idx="5">
                  <c:v>428084.55645161291</c:v>
                </c:pt>
                <c:pt idx="6">
                  <c:v>756664.39393939392</c:v>
                </c:pt>
                <c:pt idx="7">
                  <c:v>311667.84810126584</c:v>
                </c:pt>
                <c:pt idx="8">
                  <c:v>583391.51515151514</c:v>
                </c:pt>
                <c:pt idx="9">
                  <c:v>473265.234375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C4-41F8-8421-4B1BBB011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927744"/>
        <c:axId val="162930048"/>
        <c:axId val="0"/>
      </c:bar3DChart>
      <c:catAx>
        <c:axId val="16292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2930048"/>
        <c:crosses val="autoZero"/>
        <c:auto val="1"/>
        <c:lblAlgn val="ctr"/>
        <c:lblOffset val="100"/>
        <c:noMultiLvlLbl val="0"/>
      </c:catAx>
      <c:valAx>
        <c:axId val="16293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629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[ประกอบงบ.xlsx]นอกแยกสิทธิ!$A$2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[ประกอบงบ.xlsx]นอกแยกสิทธิ!$B$1:$M$1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[ประกอบงบ.xlsx]นอกแยกสิทธิ!$B$2:$M$2</c:f>
              <c:numCache>
                <c:formatCode>_-* #,##0_-;\-* #,##0_-;_-* "-"??_-;_-@_-</c:formatCode>
                <c:ptCount val="12"/>
                <c:pt idx="0">
                  <c:v>4621</c:v>
                </c:pt>
                <c:pt idx="1">
                  <c:v>4767</c:v>
                </c:pt>
                <c:pt idx="2">
                  <c:v>4662</c:v>
                </c:pt>
                <c:pt idx="3">
                  <c:v>5349</c:v>
                </c:pt>
                <c:pt idx="4">
                  <c:v>4854</c:v>
                </c:pt>
                <c:pt idx="5">
                  <c:v>5474</c:v>
                </c:pt>
                <c:pt idx="6">
                  <c:v>4312</c:v>
                </c:pt>
                <c:pt idx="7">
                  <c:v>3458</c:v>
                </c:pt>
                <c:pt idx="8">
                  <c:v>5121</c:v>
                </c:pt>
                <c:pt idx="9">
                  <c:v>6998</c:v>
                </c:pt>
                <c:pt idx="10">
                  <c:v>10371</c:v>
                </c:pt>
                <c:pt idx="11">
                  <c:v>10745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C6-4620-BC97-5B5E387B4A16}"/>
            </c:ext>
          </c:extLst>
        </c:ser>
        <c:ser>
          <c:idx val="1"/>
          <c:order val="1"/>
          <c:tx>
            <c:strRef>
              <c:f>[ประกอบงบ.xlsx]นอกแยกสิทธิ!$A$3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[ประกอบงบ.xlsx]นอกแยกสิทธิ!$B$1:$M$1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[ประกอบงบ.xlsx]นอกแยกสิทธิ!$B$3:$M$3</c:f>
              <c:numCache>
                <c:formatCode>General</c:formatCode>
                <c:ptCount val="12"/>
                <c:pt idx="0">
                  <c:v>545</c:v>
                </c:pt>
                <c:pt idx="1">
                  <c:v>410</c:v>
                </c:pt>
                <c:pt idx="2">
                  <c:v>398</c:v>
                </c:pt>
                <c:pt idx="3">
                  <c:v>418</c:v>
                </c:pt>
                <c:pt idx="4">
                  <c:v>356</c:v>
                </c:pt>
                <c:pt idx="5">
                  <c:v>489</c:v>
                </c:pt>
                <c:pt idx="6">
                  <c:v>483</c:v>
                </c:pt>
                <c:pt idx="7">
                  <c:v>466</c:v>
                </c:pt>
                <c:pt idx="8">
                  <c:v>507</c:v>
                </c:pt>
                <c:pt idx="9" formatCode="_-* #,##0_-;\-* #,##0_-;_-* &quot;-&quot;??_-;_-@_-">
                  <c:v>1009</c:v>
                </c:pt>
                <c:pt idx="10">
                  <c:v>1459</c:v>
                </c:pt>
                <c:pt idx="11">
                  <c:v>1202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C6-4620-BC97-5B5E387B4A16}"/>
            </c:ext>
          </c:extLst>
        </c:ser>
        <c:ser>
          <c:idx val="2"/>
          <c:order val="2"/>
          <c:tx>
            <c:strRef>
              <c:f>[ประกอบงบ.xlsx]นอกแยกสิทธิ!$A$4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[ประกอบงบ.xlsx]นอกแยกสิทธิ!$B$1:$M$1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[ประกอบงบ.xlsx]นอกแยกสิทธิ!$B$4:$M$4</c:f>
              <c:numCache>
                <c:formatCode>_-* #,##0_-;\-* #,##0_-;_-* "-"??_-;_-@_-</c:formatCode>
                <c:ptCount val="12"/>
                <c:pt idx="0">
                  <c:v>1205</c:v>
                </c:pt>
                <c:pt idx="1">
                  <c:v>1209</c:v>
                </c:pt>
                <c:pt idx="2">
                  <c:v>1213</c:v>
                </c:pt>
                <c:pt idx="3">
                  <c:v>1285</c:v>
                </c:pt>
                <c:pt idx="4">
                  <c:v>1160</c:v>
                </c:pt>
                <c:pt idx="5">
                  <c:v>904</c:v>
                </c:pt>
                <c:pt idx="6">
                  <c:v>1248</c:v>
                </c:pt>
                <c:pt idx="7">
                  <c:v>1032</c:v>
                </c:pt>
                <c:pt idx="8">
                  <c:v>1915</c:v>
                </c:pt>
                <c:pt idx="9">
                  <c:v>1947</c:v>
                </c:pt>
                <c:pt idx="10">
                  <c:v>2739</c:v>
                </c:pt>
                <c:pt idx="11">
                  <c:v>2172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C6-4620-BC97-5B5E387B4A16}"/>
            </c:ext>
          </c:extLst>
        </c:ser>
        <c:ser>
          <c:idx val="3"/>
          <c:order val="3"/>
          <c:tx>
            <c:strRef>
              <c:f>[ประกอบงบ.xlsx]นอกแยกสิทธิ!$A$5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[ประกอบงบ.xlsx]นอกแยกสิทธิ!$B$1:$M$1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[ประกอบงบ.xlsx]นอกแยกสิทธิ!$B$5:$M$5</c:f>
              <c:numCache>
                <c:formatCode>General</c:formatCode>
                <c:ptCount val="12"/>
                <c:pt idx="0">
                  <c:v>150</c:v>
                </c:pt>
                <c:pt idx="1">
                  <c:v>160</c:v>
                </c:pt>
                <c:pt idx="2">
                  <c:v>170</c:v>
                </c:pt>
                <c:pt idx="3">
                  <c:v>109</c:v>
                </c:pt>
                <c:pt idx="4">
                  <c:v>188</c:v>
                </c:pt>
                <c:pt idx="5">
                  <c:v>161</c:v>
                </c:pt>
                <c:pt idx="6">
                  <c:v>81</c:v>
                </c:pt>
                <c:pt idx="7">
                  <c:v>189</c:v>
                </c:pt>
                <c:pt idx="8">
                  <c:v>218</c:v>
                </c:pt>
                <c:pt idx="9" formatCode="_-* #,##0_-;\-* #,##0_-;_-* &quot;-&quot;??_-;_-@_-">
                  <c:v>367</c:v>
                </c:pt>
                <c:pt idx="10">
                  <c:v>499</c:v>
                </c:pt>
                <c:pt idx="11">
                  <c:v>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1C6-4620-BC97-5B5E387B4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21664"/>
        <c:axId val="30409472"/>
      </c:lineChart>
      <c:catAx>
        <c:axId val="18392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0409472"/>
        <c:crosses val="autoZero"/>
        <c:auto val="1"/>
        <c:lblAlgn val="ctr"/>
        <c:lblOffset val="100"/>
        <c:noMultiLvlLbl val="0"/>
      </c:catAx>
      <c:valAx>
        <c:axId val="3040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183921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>
                <a:cs typeface="+mj-cs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[ประกอบงบ.xlsx]ผป.ใน!$A$2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spPr>
            <a:ln w="38100" cap="flat" cmpd="sng" algn="ctr">
              <a:solidFill>
                <a:schemeClr val="accent3"/>
              </a:solidFill>
              <a:prstDash val="solid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38100" cap="flat" cmpd="sng" algn="ctr">
                <a:solidFill>
                  <a:schemeClr val="accent3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1494516482295618E-3"/>
                  <c:y val="4.2118039952443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632377497027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793419778754743E-2"/>
                  <c:y val="5.5279927437581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72532417033028E-2"/>
                  <c:y val="-6.0544682431636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47258241148386E-3"/>
                  <c:y val="2.63237749702769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8956152467304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989032964591235E-3"/>
                  <c:y val="3.9485662455415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[ประกอบงบ.xlsx]ผป.ใน!$C$1:$M$1</c:f>
              <c:strCache>
                <c:ptCount val="11"/>
                <c:pt idx="0">
                  <c:v>พย</c:v>
                </c:pt>
                <c:pt idx="1">
                  <c:v>ธค</c:v>
                </c:pt>
                <c:pt idx="2">
                  <c:v>มค</c:v>
                </c:pt>
                <c:pt idx="3">
                  <c:v>กพ</c:v>
                </c:pt>
                <c:pt idx="4">
                  <c:v>มีค</c:v>
                </c:pt>
                <c:pt idx="5">
                  <c:v>เมย</c:v>
                </c:pt>
                <c:pt idx="6">
                  <c:v>พค</c:v>
                </c:pt>
                <c:pt idx="7">
                  <c:v>มิย</c:v>
                </c:pt>
                <c:pt idx="8">
                  <c:v>กค</c:v>
                </c:pt>
                <c:pt idx="9">
                  <c:v>สค</c:v>
                </c:pt>
                <c:pt idx="10">
                  <c:v>กย</c:v>
                </c:pt>
              </c:strCache>
            </c:strRef>
          </c:cat>
          <c:val>
            <c:numRef>
              <c:f>[ประกอบงบ.xlsx]ผป.ใน!$C$2:$M$2</c:f>
              <c:numCache>
                <c:formatCode>General</c:formatCode>
                <c:ptCount val="11"/>
                <c:pt idx="0">
                  <c:v>310</c:v>
                </c:pt>
                <c:pt idx="1">
                  <c:v>323</c:v>
                </c:pt>
                <c:pt idx="2">
                  <c:v>321</c:v>
                </c:pt>
                <c:pt idx="3">
                  <c:v>273</c:v>
                </c:pt>
                <c:pt idx="4">
                  <c:v>294</c:v>
                </c:pt>
                <c:pt idx="5">
                  <c:v>211</c:v>
                </c:pt>
                <c:pt idx="6">
                  <c:v>185</c:v>
                </c:pt>
                <c:pt idx="7">
                  <c:v>192</c:v>
                </c:pt>
                <c:pt idx="8">
                  <c:v>302</c:v>
                </c:pt>
                <c:pt idx="9">
                  <c:v>229</c:v>
                </c:pt>
                <c:pt idx="10">
                  <c:v>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82-4A4D-8E52-3C3E06C8BA4A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495872"/>
        <c:axId val="30498816"/>
      </c:lineChart>
      <c:catAx>
        <c:axId val="304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30498816"/>
        <c:crosses val="autoZero"/>
        <c:auto val="1"/>
        <c:lblAlgn val="ctr"/>
        <c:lblOffset val="100"/>
        <c:noMultiLvlLbl val="0"/>
      </c:catAx>
      <c:valAx>
        <c:axId val="3049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3049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ในแยกสิทธิ!$C$1:$M$1</c:f>
              <c:strCache>
                <c:ptCount val="11"/>
                <c:pt idx="0">
                  <c:v>พย</c:v>
                </c:pt>
                <c:pt idx="1">
                  <c:v>ธค</c:v>
                </c:pt>
                <c:pt idx="2">
                  <c:v>มค</c:v>
                </c:pt>
                <c:pt idx="3">
                  <c:v>กพ</c:v>
                </c:pt>
                <c:pt idx="4">
                  <c:v>มีค</c:v>
                </c:pt>
                <c:pt idx="5">
                  <c:v>เมย</c:v>
                </c:pt>
                <c:pt idx="6">
                  <c:v>พค</c:v>
                </c:pt>
                <c:pt idx="7">
                  <c:v>มิย</c:v>
                </c:pt>
                <c:pt idx="8">
                  <c:v>กค</c:v>
                </c:pt>
                <c:pt idx="9">
                  <c:v>สค</c:v>
                </c:pt>
                <c:pt idx="10">
                  <c:v>กย</c:v>
                </c:pt>
              </c:strCache>
            </c:strRef>
          </c:cat>
          <c:val>
            <c:numRef>
              <c:f>ในแยกสิทธิ!$B$2:$M$2</c:f>
              <c:numCache>
                <c:formatCode>General</c:formatCode>
                <c:ptCount val="12"/>
                <c:pt idx="0">
                  <c:v>185</c:v>
                </c:pt>
                <c:pt idx="1">
                  <c:v>196</c:v>
                </c:pt>
                <c:pt idx="2">
                  <c:v>260</c:v>
                </c:pt>
                <c:pt idx="3">
                  <c:v>220</c:v>
                </c:pt>
                <c:pt idx="4">
                  <c:v>156</c:v>
                </c:pt>
                <c:pt idx="5">
                  <c:v>227</c:v>
                </c:pt>
                <c:pt idx="6">
                  <c:v>172</c:v>
                </c:pt>
                <c:pt idx="7">
                  <c:v>142</c:v>
                </c:pt>
                <c:pt idx="8">
                  <c:v>161</c:v>
                </c:pt>
                <c:pt idx="9">
                  <c:v>115</c:v>
                </c:pt>
                <c:pt idx="10">
                  <c:v>104</c:v>
                </c:pt>
                <c:pt idx="11">
                  <c:v>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7B-4856-9A00-0C5FF6E49A15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ในแยกสิทธิ!$C$1:$M$1</c:f>
              <c:strCache>
                <c:ptCount val="11"/>
                <c:pt idx="0">
                  <c:v>พย</c:v>
                </c:pt>
                <c:pt idx="1">
                  <c:v>ธค</c:v>
                </c:pt>
                <c:pt idx="2">
                  <c:v>มค</c:v>
                </c:pt>
                <c:pt idx="3">
                  <c:v>กพ</c:v>
                </c:pt>
                <c:pt idx="4">
                  <c:v>มีค</c:v>
                </c:pt>
                <c:pt idx="5">
                  <c:v>เมย</c:v>
                </c:pt>
                <c:pt idx="6">
                  <c:v>พค</c:v>
                </c:pt>
                <c:pt idx="7">
                  <c:v>มิย</c:v>
                </c:pt>
                <c:pt idx="8">
                  <c:v>กค</c:v>
                </c:pt>
                <c:pt idx="9">
                  <c:v>สค</c:v>
                </c:pt>
                <c:pt idx="10">
                  <c:v>กย</c:v>
                </c:pt>
              </c:strCache>
            </c:strRef>
          </c:cat>
          <c:val>
            <c:numRef>
              <c:f>ในแยกสิทธิ!$B$3:$M$3</c:f>
              <c:numCache>
                <c:formatCode>General</c:formatCode>
                <c:ptCount val="12"/>
                <c:pt idx="0">
                  <c:v>17</c:v>
                </c:pt>
                <c:pt idx="1">
                  <c:v>12</c:v>
                </c:pt>
                <c:pt idx="2">
                  <c:v>14</c:v>
                </c:pt>
                <c:pt idx="3">
                  <c:v>5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43</c:v>
                </c:pt>
                <c:pt idx="10">
                  <c:v>24</c:v>
                </c:pt>
                <c:pt idx="11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7B-4856-9A00-0C5FF6E49A15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ในแยกสิทธิ!$C$1:$M$1</c:f>
              <c:strCache>
                <c:ptCount val="11"/>
                <c:pt idx="0">
                  <c:v>พย</c:v>
                </c:pt>
                <c:pt idx="1">
                  <c:v>ธค</c:v>
                </c:pt>
                <c:pt idx="2">
                  <c:v>มค</c:v>
                </c:pt>
                <c:pt idx="3">
                  <c:v>กพ</c:v>
                </c:pt>
                <c:pt idx="4">
                  <c:v>มีค</c:v>
                </c:pt>
                <c:pt idx="5">
                  <c:v>เมย</c:v>
                </c:pt>
                <c:pt idx="6">
                  <c:v>พค</c:v>
                </c:pt>
                <c:pt idx="7">
                  <c:v>มิย</c:v>
                </c:pt>
                <c:pt idx="8">
                  <c:v>กค</c:v>
                </c:pt>
                <c:pt idx="9">
                  <c:v>สค</c:v>
                </c:pt>
                <c:pt idx="10">
                  <c:v>กย</c:v>
                </c:pt>
              </c:strCache>
            </c:strRef>
          </c:cat>
          <c:val>
            <c:numRef>
              <c:f>ในแยกสิทธิ!$B$4:$M$4</c:f>
              <c:numCache>
                <c:formatCode>General</c:formatCode>
                <c:ptCount val="12"/>
                <c:pt idx="0">
                  <c:v>28</c:v>
                </c:pt>
                <c:pt idx="1">
                  <c:v>32</c:v>
                </c:pt>
                <c:pt idx="2">
                  <c:v>35</c:v>
                </c:pt>
                <c:pt idx="3">
                  <c:v>47</c:v>
                </c:pt>
                <c:pt idx="4">
                  <c:v>36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19</c:v>
                </c:pt>
                <c:pt idx="9">
                  <c:v>12</c:v>
                </c:pt>
                <c:pt idx="10">
                  <c:v>18</c:v>
                </c:pt>
                <c:pt idx="11">
                  <c:v>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7B-4856-9A00-0C5FF6E49A15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ในแยกสิทธิ!$C$1:$M$1</c:f>
              <c:strCache>
                <c:ptCount val="11"/>
                <c:pt idx="0">
                  <c:v>พย</c:v>
                </c:pt>
                <c:pt idx="1">
                  <c:v>ธค</c:v>
                </c:pt>
                <c:pt idx="2">
                  <c:v>มค</c:v>
                </c:pt>
                <c:pt idx="3">
                  <c:v>กพ</c:v>
                </c:pt>
                <c:pt idx="4">
                  <c:v>มีค</c:v>
                </c:pt>
                <c:pt idx="5">
                  <c:v>เมย</c:v>
                </c:pt>
                <c:pt idx="6">
                  <c:v>พค</c:v>
                </c:pt>
                <c:pt idx="7">
                  <c:v>มิย</c:v>
                </c:pt>
                <c:pt idx="8">
                  <c:v>กค</c:v>
                </c:pt>
                <c:pt idx="9">
                  <c:v>สค</c:v>
                </c:pt>
                <c:pt idx="10">
                  <c:v>กย</c:v>
                </c:pt>
              </c:strCache>
            </c:strRef>
          </c:cat>
          <c:val>
            <c:numRef>
              <c:f>ในแยกสิทธิ!$B$5:$M$5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97B-4856-9A00-0C5FF6E49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55840"/>
        <c:axId val="30762112"/>
      </c:lineChart>
      <c:catAx>
        <c:axId val="3075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0762112"/>
        <c:crosses val="autoZero"/>
        <c:auto val="1"/>
        <c:lblAlgn val="ctr"/>
        <c:lblOffset val="100"/>
        <c:noMultiLvlLbl val="0"/>
      </c:catAx>
      <c:valAx>
        <c:axId val="3076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30755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>
                <a:cs typeface="+mj-cs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07405671197314"/>
          <c:y val="8.1634402151205765E-2"/>
          <c:w val="0.74910466874708093"/>
          <c:h val="0.8698072205158970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[โรค.xlsx]นอก!$B$1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[โรค.xlsx]นอก!$A$2:$A$11</c:f>
              <c:strCache>
                <c:ptCount val="10"/>
                <c:pt idx="0">
                  <c:v>Essential (primary) hypertension</c:v>
                </c:pt>
                <c:pt idx="1">
                  <c:v>Diabetes mellitus</c:v>
                </c:pt>
                <c:pt idx="2">
                  <c:v>ลมปลายปัตคาดสัญญาณ 3 หลัง</c:v>
                </c:pt>
                <c:pt idx="3">
                  <c:v>Dizziness and giddiness</c:v>
                </c:pt>
                <c:pt idx="4">
                  <c:v>Dyspepsia</c:v>
                </c:pt>
                <c:pt idx="5">
                  <c:v>Muscle strain</c:v>
                </c:pt>
                <c:pt idx="6">
                  <c:v>Necrosis of pulp</c:v>
                </c:pt>
                <c:pt idx="7">
                  <c:v>Asthma</c:v>
                </c:pt>
                <c:pt idx="8">
                  <c:v>Commom cold</c:v>
                </c:pt>
                <c:pt idx="9">
                  <c:v>ลมปลายปัตคาดสัญญาณ 4 หลัง</c:v>
                </c:pt>
              </c:strCache>
            </c:strRef>
          </c:cat>
          <c:val>
            <c:numRef>
              <c:f>[โรค.xlsx]นอก!$B$2:$B$11</c:f>
              <c:numCache>
                <c:formatCode>_(* #,##0_);_(* \(#,##0\);_(* "-"??_);_(@_)</c:formatCode>
                <c:ptCount val="10"/>
                <c:pt idx="0" formatCode="#,##0_);\(#,##0\)">
                  <c:v>6666</c:v>
                </c:pt>
                <c:pt idx="1">
                  <c:v>5378</c:v>
                </c:pt>
                <c:pt idx="2" formatCode="#,##0_);\(#,##0\)">
                  <c:v>2590</c:v>
                </c:pt>
                <c:pt idx="3" formatCode="#,##0_);\(#,##0\)">
                  <c:v>1576</c:v>
                </c:pt>
                <c:pt idx="4" formatCode="#,##0_);\(#,##0\)">
                  <c:v>1150</c:v>
                </c:pt>
                <c:pt idx="5" formatCode="#,##0_);\(#,##0\)">
                  <c:v>1022</c:v>
                </c:pt>
                <c:pt idx="6" formatCode="#,##0_);\(#,##0\)">
                  <c:v>1011</c:v>
                </c:pt>
                <c:pt idx="7">
                  <c:v>916</c:v>
                </c:pt>
                <c:pt idx="8">
                  <c:v>870</c:v>
                </c:pt>
                <c:pt idx="9">
                  <c:v>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3-422A-8FFC-8FD7385E7F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392064"/>
        <c:axId val="130011904"/>
        <c:axId val="0"/>
      </c:bar3DChart>
      <c:catAx>
        <c:axId val="11439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30011904"/>
        <c:crosses val="autoZero"/>
        <c:auto val="1"/>
        <c:lblAlgn val="ctr"/>
        <c:lblOffset val="100"/>
        <c:noMultiLvlLbl val="0"/>
      </c:catAx>
      <c:valAx>
        <c:axId val="13001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439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82156846726476"/>
          <c:y val="3.4417931247990363E-2"/>
          <c:w val="0.76999813846385479"/>
          <c:h val="0.9186152226731748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[โรค.xlsx]ใน!$B$1</c:f>
              <c:strCache>
                <c:ptCount val="1"/>
                <c:pt idx="0">
                  <c:v>จำนวน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[โรค.xlsx]ใน!$A$2:$A$11</c:f>
              <c:strCache>
                <c:ptCount val="10"/>
                <c:pt idx="0">
                  <c:v>Gastroenteritis</c:v>
                </c:pt>
                <c:pt idx="1">
                  <c:v>Chronic obstructive pulmonary disease with acute exacerbation</c:v>
                </c:pt>
                <c:pt idx="2">
                  <c:v>Acute pharyngitis </c:v>
                </c:pt>
                <c:pt idx="3">
                  <c:v>Congestive heart failure</c:v>
                </c:pt>
                <c:pt idx="4">
                  <c:v>Essential (primary) hypertension</c:v>
                </c:pt>
                <c:pt idx="5">
                  <c:v>Dizziness and giddiness</c:v>
                </c:pt>
                <c:pt idx="6">
                  <c:v>Isolation</c:v>
                </c:pt>
                <c:pt idx="7">
                  <c:v>Status asthmaticus</c:v>
                </c:pt>
                <c:pt idx="8">
                  <c:v>Acute  tubulo-interstitial nephritis</c:v>
                </c:pt>
                <c:pt idx="9">
                  <c:v>Other viral pneumonia</c:v>
                </c:pt>
              </c:strCache>
            </c:strRef>
          </c:cat>
          <c:val>
            <c:numRef>
              <c:f>[โรค.xlsx]ใน!$B$2:$B$11</c:f>
              <c:numCache>
                <c:formatCode>#,##0_);\(#,##0\)</c:formatCode>
                <c:ptCount val="10"/>
                <c:pt idx="0">
                  <c:v>158</c:v>
                </c:pt>
                <c:pt idx="1">
                  <c:v>151</c:v>
                </c:pt>
                <c:pt idx="2">
                  <c:v>132</c:v>
                </c:pt>
                <c:pt idx="3">
                  <c:v>124</c:v>
                </c:pt>
                <c:pt idx="4">
                  <c:v>107</c:v>
                </c:pt>
                <c:pt idx="5">
                  <c:v>94</c:v>
                </c:pt>
                <c:pt idx="6">
                  <c:v>67</c:v>
                </c:pt>
                <c:pt idx="7">
                  <c:v>66</c:v>
                </c:pt>
                <c:pt idx="8">
                  <c:v>66</c:v>
                </c:pt>
                <c:pt idx="9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68-43F8-9410-C22A77578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205952"/>
        <c:axId val="195375104"/>
        <c:axId val="0"/>
      </c:bar3DChart>
      <c:catAx>
        <c:axId val="19420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195375104"/>
        <c:crosses val="autoZero"/>
        <c:auto val="1"/>
        <c:lblAlgn val="ctr"/>
        <c:lblOffset val="100"/>
        <c:noMultiLvlLbl val="0"/>
      </c:catAx>
      <c:valAx>
        <c:axId val="19537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19420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8680202361155"/>
          <c:y val="5.2624406243580439E-2"/>
          <c:w val="0.852363517060367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1.4609411225297306E-2"/>
                  <c:y val="3.828645827953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อัตราครองเตียง!$B$2:$M$2</c:f>
              <c:numCache>
                <c:formatCode>0.00</c:formatCode>
                <c:ptCount val="12"/>
                <c:pt idx="0">
                  <c:v>63.97</c:v>
                </c:pt>
                <c:pt idx="1">
                  <c:v>82.77</c:v>
                </c:pt>
                <c:pt idx="2">
                  <c:v>85.59</c:v>
                </c:pt>
                <c:pt idx="3">
                  <c:v>82.33</c:v>
                </c:pt>
                <c:pt idx="4">
                  <c:v>77.62</c:v>
                </c:pt>
                <c:pt idx="5">
                  <c:v>76.45</c:v>
                </c:pt>
                <c:pt idx="6">
                  <c:v>57.55</c:v>
                </c:pt>
                <c:pt idx="7">
                  <c:v>52.9</c:v>
                </c:pt>
                <c:pt idx="8">
                  <c:v>47.55</c:v>
                </c:pt>
                <c:pt idx="9">
                  <c:v>94.62</c:v>
                </c:pt>
                <c:pt idx="10">
                  <c:v>98.81</c:v>
                </c:pt>
                <c:pt idx="11">
                  <c:v>74.22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58-4D37-8D52-7310225AA9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7778432"/>
        <c:axId val="235511808"/>
      </c:lineChart>
      <c:catAx>
        <c:axId val="2177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35511808"/>
        <c:crosses val="autoZero"/>
        <c:auto val="1"/>
        <c:lblAlgn val="ctr"/>
        <c:lblOffset val="100"/>
        <c:noMultiLvlLbl val="0"/>
      </c:catAx>
      <c:valAx>
        <c:axId val="2355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777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255493670235796E-2"/>
                  <c:y val="5.7307228081283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อัตราครองเตียง!$B$5:$E$5</c:f>
              <c:strCache>
                <c:ptCount val="4"/>
                <c:pt idx="0">
                  <c:v>ปี 61</c:v>
                </c:pt>
                <c:pt idx="1">
                  <c:v>ปึ 62</c:v>
                </c:pt>
                <c:pt idx="2">
                  <c:v>ปี 63</c:v>
                </c:pt>
                <c:pt idx="3">
                  <c:v>ปึ 64</c:v>
                </c:pt>
              </c:strCache>
            </c:strRef>
          </c:cat>
          <c:val>
            <c:numRef>
              <c:f>อัตราครองเตียง!$B$6:$E$6</c:f>
              <c:numCache>
                <c:formatCode>General</c:formatCode>
                <c:ptCount val="4"/>
                <c:pt idx="0">
                  <c:v>65.77</c:v>
                </c:pt>
                <c:pt idx="1">
                  <c:v>62.05</c:v>
                </c:pt>
                <c:pt idx="2">
                  <c:v>83.08</c:v>
                </c:pt>
                <c:pt idx="3">
                  <c:v>74.37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9C-45F4-B829-295E8C5E0C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187520"/>
        <c:axId val="184242560"/>
      </c:lineChart>
      <c:catAx>
        <c:axId val="1841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84242560"/>
        <c:crosses val="autoZero"/>
        <c:auto val="1"/>
        <c:lblAlgn val="ctr"/>
        <c:lblOffset val="100"/>
        <c:noMultiLvlLbl val="0"/>
      </c:catAx>
      <c:valAx>
        <c:axId val="18424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841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74365704286964E-2"/>
                  <c:y val="3.5525004780547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Rw'!$B$1:$M$1</c:f>
              <c:strCache>
                <c:ptCount val="12"/>
                <c:pt idx="0">
                  <c:v>ตค</c:v>
                </c:pt>
                <c:pt idx="1">
                  <c:v>พย</c:v>
                </c:pt>
                <c:pt idx="2">
                  <c:v>ธค</c:v>
                </c:pt>
                <c:pt idx="3">
                  <c:v>มค</c:v>
                </c:pt>
                <c:pt idx="4">
                  <c:v>กพ</c:v>
                </c:pt>
                <c:pt idx="5">
                  <c:v>มีค</c:v>
                </c:pt>
                <c:pt idx="6">
                  <c:v>เมย</c:v>
                </c:pt>
                <c:pt idx="7">
                  <c:v>พค</c:v>
                </c:pt>
                <c:pt idx="8">
                  <c:v>มิย</c:v>
                </c:pt>
                <c:pt idx="9">
                  <c:v>กค</c:v>
                </c:pt>
                <c:pt idx="10">
                  <c:v>สค</c:v>
                </c:pt>
                <c:pt idx="11">
                  <c:v>กย</c:v>
                </c:pt>
              </c:strCache>
            </c:strRef>
          </c:cat>
          <c:val>
            <c:numRef>
              <c:f>'sum  Adj Rw'!$B$2:$M$2</c:f>
              <c:numCache>
                <c:formatCode>0.00</c:formatCode>
                <c:ptCount val="12"/>
                <c:pt idx="0">
                  <c:v>119.402</c:v>
                </c:pt>
                <c:pt idx="1">
                  <c:v>121.69</c:v>
                </c:pt>
                <c:pt idx="2">
                  <c:v>166.4598</c:v>
                </c:pt>
                <c:pt idx="3">
                  <c:v>141.61000000000001</c:v>
                </c:pt>
                <c:pt idx="4">
                  <c:v>108.6263</c:v>
                </c:pt>
                <c:pt idx="5">
                  <c:v>136.38149999999999</c:v>
                </c:pt>
                <c:pt idx="6">
                  <c:v>105.79</c:v>
                </c:pt>
                <c:pt idx="7">
                  <c:v>98.382999999999996</c:v>
                </c:pt>
                <c:pt idx="8">
                  <c:v>75.459999999999994</c:v>
                </c:pt>
                <c:pt idx="9">
                  <c:v>86.294300000000007</c:v>
                </c:pt>
                <c:pt idx="10">
                  <c:v>80.02</c:v>
                </c:pt>
                <c:pt idx="11">
                  <c:v>59.63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39-4A9A-912D-4A82C702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81472"/>
        <c:axId val="236900352"/>
      </c:lineChart>
      <c:catAx>
        <c:axId val="2366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36900352"/>
        <c:crosses val="autoZero"/>
        <c:auto val="1"/>
        <c:lblAlgn val="ctr"/>
        <c:lblOffset val="100"/>
        <c:noMultiLvlLbl val="0"/>
      </c:catAx>
      <c:valAx>
        <c:axId val="2369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3668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DDC3B-61AE-4F01-BAD7-F7D84F9BEAF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D08124A-D5B5-4C21-A316-3A1A81C68D56}">
      <dgm:prSet phldrT="[ข้อความ]" custT="1"/>
      <dgm:spPr/>
      <dgm:t>
        <a:bodyPr/>
        <a:lstStyle/>
        <a:p>
          <a:r>
            <a:rPr lang="th-TH" sz="4400" b="1" dirty="0">
              <a:cs typeface="+mj-cs"/>
            </a:rPr>
            <a:t>1</a:t>
          </a:r>
        </a:p>
      </dgm:t>
    </dgm:pt>
    <dgm:pt modelId="{41736EB8-FB91-404A-BE95-ADF20C0EA922}" type="parTrans" cxnId="{1318067C-B874-4E33-8BBE-28846A55A6F4}">
      <dgm:prSet/>
      <dgm:spPr/>
      <dgm:t>
        <a:bodyPr/>
        <a:lstStyle/>
        <a:p>
          <a:endParaRPr lang="th-TH"/>
        </a:p>
      </dgm:t>
    </dgm:pt>
    <dgm:pt modelId="{F488FBD7-892F-431B-809B-6A9997B4EC25}" type="sibTrans" cxnId="{1318067C-B874-4E33-8BBE-28846A55A6F4}">
      <dgm:prSet/>
      <dgm:spPr/>
      <dgm:t>
        <a:bodyPr/>
        <a:lstStyle/>
        <a:p>
          <a:endParaRPr lang="th-TH"/>
        </a:p>
      </dgm:t>
    </dgm:pt>
    <dgm:pt modelId="{46572EA2-8EC1-4B76-A213-3EBD1939EFE1}">
      <dgm:prSet phldrT="[ข้อความ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b="0" dirty="0">
              <a:cs typeface="+mj-cs"/>
            </a:rPr>
            <a:t>ข้อมูลบริการด้านสุขภาพ</a:t>
          </a:r>
        </a:p>
      </dgm:t>
    </dgm:pt>
    <dgm:pt modelId="{A358D98E-44EB-4844-8875-5CE71E82939A}" type="parTrans" cxnId="{98B34AF8-251D-404D-AB33-715F17704FA1}">
      <dgm:prSet/>
      <dgm:spPr/>
      <dgm:t>
        <a:bodyPr/>
        <a:lstStyle/>
        <a:p>
          <a:endParaRPr lang="th-TH"/>
        </a:p>
      </dgm:t>
    </dgm:pt>
    <dgm:pt modelId="{1EED84B5-0BE8-4855-99F8-18C91E938988}" type="sibTrans" cxnId="{98B34AF8-251D-404D-AB33-715F17704FA1}">
      <dgm:prSet/>
      <dgm:spPr/>
      <dgm:t>
        <a:bodyPr/>
        <a:lstStyle/>
        <a:p>
          <a:endParaRPr lang="th-TH"/>
        </a:p>
      </dgm:t>
    </dgm:pt>
    <dgm:pt modelId="{AB3EF1DC-881B-423E-B73D-6E2483CAF4BD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2</a:t>
          </a:r>
        </a:p>
      </dgm:t>
    </dgm:pt>
    <dgm:pt modelId="{08D986BE-74F1-4D25-938C-C2558CF58E19}" type="parTrans" cxnId="{F107197A-C60D-4CFB-BB04-A046F144F5C2}">
      <dgm:prSet/>
      <dgm:spPr/>
      <dgm:t>
        <a:bodyPr/>
        <a:lstStyle/>
        <a:p>
          <a:endParaRPr lang="th-TH"/>
        </a:p>
      </dgm:t>
    </dgm:pt>
    <dgm:pt modelId="{43AFE5F6-AE62-43A4-A8B9-DD90C0A5D8AB}" type="sibTrans" cxnId="{F107197A-C60D-4CFB-BB04-A046F144F5C2}">
      <dgm:prSet/>
      <dgm:spPr/>
      <dgm:t>
        <a:bodyPr/>
        <a:lstStyle/>
        <a:p>
          <a:endParaRPr lang="th-TH"/>
        </a:p>
      </dgm:t>
    </dgm:pt>
    <dgm:pt modelId="{E9605CC0-CA9E-401F-B831-BDE0809A7116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600" dirty="0">
              <a:cs typeface="+mj-cs"/>
            </a:rPr>
            <a:t>ข้อมูลสถานะสุขภาพ</a:t>
          </a:r>
        </a:p>
      </dgm:t>
    </dgm:pt>
    <dgm:pt modelId="{8655F296-2E5B-46C9-88B4-EECCF94AFF3E}" type="parTrans" cxnId="{476CF896-6C7E-4CB9-A71A-378FB04B1B5D}">
      <dgm:prSet/>
      <dgm:spPr/>
      <dgm:t>
        <a:bodyPr/>
        <a:lstStyle/>
        <a:p>
          <a:endParaRPr lang="th-TH"/>
        </a:p>
      </dgm:t>
    </dgm:pt>
    <dgm:pt modelId="{7CF89C02-3E2D-4759-A85B-000CC3FBAFA0}" type="sibTrans" cxnId="{476CF896-6C7E-4CB9-A71A-378FB04B1B5D}">
      <dgm:prSet/>
      <dgm:spPr/>
      <dgm:t>
        <a:bodyPr/>
        <a:lstStyle/>
        <a:p>
          <a:endParaRPr lang="th-TH"/>
        </a:p>
      </dgm:t>
    </dgm:pt>
    <dgm:pt modelId="{19815A12-FD08-4C12-B05E-1BDD1D5DED9E}">
      <dgm:prSet phldrT="[ข้อความ]" custT="1"/>
      <dgm:spPr/>
      <dgm:t>
        <a:bodyPr/>
        <a:lstStyle/>
        <a:p>
          <a:r>
            <a:rPr lang="th-TH" sz="4800" b="1" dirty="0">
              <a:cs typeface="+mj-cs"/>
            </a:rPr>
            <a:t>3</a:t>
          </a:r>
        </a:p>
      </dgm:t>
    </dgm:pt>
    <dgm:pt modelId="{1A1B1EE5-0E05-4C07-9FF0-88E3CFE8AFCC}" type="parTrans" cxnId="{CC3D4463-54AE-4F62-8747-F3207C9D4F0C}">
      <dgm:prSet/>
      <dgm:spPr/>
      <dgm:t>
        <a:bodyPr/>
        <a:lstStyle/>
        <a:p>
          <a:endParaRPr lang="th-TH"/>
        </a:p>
      </dgm:t>
    </dgm:pt>
    <dgm:pt modelId="{FE51C626-FC13-42B2-A4BD-E761E0125A6D}" type="sibTrans" cxnId="{CC3D4463-54AE-4F62-8747-F3207C9D4F0C}">
      <dgm:prSet/>
      <dgm:spPr/>
      <dgm:t>
        <a:bodyPr/>
        <a:lstStyle/>
        <a:p>
          <a:endParaRPr lang="th-TH"/>
        </a:p>
      </dgm:t>
    </dgm:pt>
    <dgm:pt modelId="{BA0C4CE3-AA99-4260-A854-122787EA1C00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th-TH" sz="3200" dirty="0">
              <a:cs typeface="+mj-cs"/>
            </a:rPr>
            <a:t>ข้อมูลด้านการเงิน</a:t>
          </a:r>
        </a:p>
      </dgm:t>
    </dgm:pt>
    <dgm:pt modelId="{8B92727D-1B95-4C16-B7FB-5C18A0A61C43}" type="parTrans" cxnId="{6E887FAD-8576-4150-A110-1D01EAFA5DA0}">
      <dgm:prSet/>
      <dgm:spPr/>
      <dgm:t>
        <a:bodyPr/>
        <a:lstStyle/>
        <a:p>
          <a:endParaRPr lang="th-TH"/>
        </a:p>
      </dgm:t>
    </dgm:pt>
    <dgm:pt modelId="{0A3EDEA7-EA20-4401-8DDE-A1809A38B95E}" type="sibTrans" cxnId="{6E887FAD-8576-4150-A110-1D01EAFA5DA0}">
      <dgm:prSet/>
      <dgm:spPr/>
      <dgm:t>
        <a:bodyPr/>
        <a:lstStyle/>
        <a:p>
          <a:endParaRPr lang="th-TH"/>
        </a:p>
      </dgm:t>
    </dgm:pt>
    <dgm:pt modelId="{0A344FD2-E276-468D-8BD4-8EBD7BC369D9}" type="pres">
      <dgm:prSet presAssocID="{608DDC3B-61AE-4F01-BAD7-F7D84F9BEA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6B6126B-293B-478D-BC7F-DAF18422CB94}" type="pres">
      <dgm:prSet presAssocID="{BD08124A-D5B5-4C21-A316-3A1A81C68D56}" presName="composite" presStyleCnt="0"/>
      <dgm:spPr/>
    </dgm:pt>
    <dgm:pt modelId="{33DC0CA1-A1D5-4757-A1B4-EC9B95C2B670}" type="pres">
      <dgm:prSet presAssocID="{BD08124A-D5B5-4C21-A316-3A1A81C68D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337A73-4F62-4875-B522-2596E550AE63}" type="pres">
      <dgm:prSet presAssocID="{BD08124A-D5B5-4C21-A316-3A1A81C68D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1CB0E0-A1CD-4455-B7C5-A5E536D324B8}" type="pres">
      <dgm:prSet presAssocID="{F488FBD7-892F-431B-809B-6A9997B4EC25}" presName="sp" presStyleCnt="0"/>
      <dgm:spPr/>
    </dgm:pt>
    <dgm:pt modelId="{53791433-D6B9-4A0B-BABB-0AF3BD3631FA}" type="pres">
      <dgm:prSet presAssocID="{AB3EF1DC-881B-423E-B73D-6E2483CAF4BD}" presName="composite" presStyleCnt="0"/>
      <dgm:spPr/>
    </dgm:pt>
    <dgm:pt modelId="{56C68FC9-FFE2-45C0-8639-3FF2C2204CA2}" type="pres">
      <dgm:prSet presAssocID="{AB3EF1DC-881B-423E-B73D-6E2483CAF4B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8904B4-32C1-4714-BED9-893CF768A076}" type="pres">
      <dgm:prSet presAssocID="{AB3EF1DC-881B-423E-B73D-6E2483CAF4B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C43FBA-BC9F-440B-8FE4-1266751D5181}" type="pres">
      <dgm:prSet presAssocID="{43AFE5F6-AE62-43A4-A8B9-DD90C0A5D8AB}" presName="sp" presStyleCnt="0"/>
      <dgm:spPr/>
    </dgm:pt>
    <dgm:pt modelId="{481979E8-A088-43F2-A21E-DCCFC12285BD}" type="pres">
      <dgm:prSet presAssocID="{19815A12-FD08-4C12-B05E-1BDD1D5DED9E}" presName="composite" presStyleCnt="0"/>
      <dgm:spPr/>
    </dgm:pt>
    <dgm:pt modelId="{7C78FC9C-C2D6-4A11-89A5-DAB221102AA3}" type="pres">
      <dgm:prSet presAssocID="{19815A12-FD08-4C12-B05E-1BDD1D5DED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03FEA9-3F67-435F-A3E4-3E090818E2CB}" type="pres">
      <dgm:prSet presAssocID="{19815A12-FD08-4C12-B05E-1BDD1D5DED9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5DC32C9-AEB9-42DF-B3D2-81FF56A51FB4}" type="presOf" srcId="{BA0C4CE3-AA99-4260-A854-122787EA1C00}" destId="{1A03FEA9-3F67-435F-A3E4-3E090818E2CB}" srcOrd="0" destOrd="0" presId="urn:microsoft.com/office/officeart/2005/8/layout/chevron2"/>
    <dgm:cxn modelId="{AA5DFBF5-933A-4410-83DD-092DB8EC0550}" type="presOf" srcId="{BD08124A-D5B5-4C21-A316-3A1A81C68D56}" destId="{33DC0CA1-A1D5-4757-A1B4-EC9B95C2B670}" srcOrd="0" destOrd="0" presId="urn:microsoft.com/office/officeart/2005/8/layout/chevron2"/>
    <dgm:cxn modelId="{365142C8-C0A2-4296-A627-42662ABF4C5F}" type="presOf" srcId="{46572EA2-8EC1-4B76-A213-3EBD1939EFE1}" destId="{0D337A73-4F62-4875-B522-2596E550AE63}" srcOrd="0" destOrd="0" presId="urn:microsoft.com/office/officeart/2005/8/layout/chevron2"/>
    <dgm:cxn modelId="{10428100-A9C5-40F3-AE97-7182B8FC43E2}" type="presOf" srcId="{19815A12-FD08-4C12-B05E-1BDD1D5DED9E}" destId="{7C78FC9C-C2D6-4A11-89A5-DAB221102AA3}" srcOrd="0" destOrd="0" presId="urn:microsoft.com/office/officeart/2005/8/layout/chevron2"/>
    <dgm:cxn modelId="{6B5FEE66-072B-47CF-A6B5-130209FF3EDA}" type="presOf" srcId="{AB3EF1DC-881B-423E-B73D-6E2483CAF4BD}" destId="{56C68FC9-FFE2-45C0-8639-3FF2C2204CA2}" srcOrd="0" destOrd="0" presId="urn:microsoft.com/office/officeart/2005/8/layout/chevron2"/>
    <dgm:cxn modelId="{1318067C-B874-4E33-8BBE-28846A55A6F4}" srcId="{608DDC3B-61AE-4F01-BAD7-F7D84F9BEAF5}" destId="{BD08124A-D5B5-4C21-A316-3A1A81C68D56}" srcOrd="0" destOrd="0" parTransId="{41736EB8-FB91-404A-BE95-ADF20C0EA922}" sibTransId="{F488FBD7-892F-431B-809B-6A9997B4EC25}"/>
    <dgm:cxn modelId="{ED88447D-1CE6-4B1E-B1A3-B6A6AC5EC177}" type="presOf" srcId="{608DDC3B-61AE-4F01-BAD7-F7D84F9BEAF5}" destId="{0A344FD2-E276-468D-8BD4-8EBD7BC369D9}" srcOrd="0" destOrd="0" presId="urn:microsoft.com/office/officeart/2005/8/layout/chevron2"/>
    <dgm:cxn modelId="{6E887FAD-8576-4150-A110-1D01EAFA5DA0}" srcId="{19815A12-FD08-4C12-B05E-1BDD1D5DED9E}" destId="{BA0C4CE3-AA99-4260-A854-122787EA1C00}" srcOrd="0" destOrd="0" parTransId="{8B92727D-1B95-4C16-B7FB-5C18A0A61C43}" sibTransId="{0A3EDEA7-EA20-4401-8DDE-A1809A38B95E}"/>
    <dgm:cxn modelId="{F107197A-C60D-4CFB-BB04-A046F144F5C2}" srcId="{608DDC3B-61AE-4F01-BAD7-F7D84F9BEAF5}" destId="{AB3EF1DC-881B-423E-B73D-6E2483CAF4BD}" srcOrd="1" destOrd="0" parTransId="{08D986BE-74F1-4D25-938C-C2558CF58E19}" sibTransId="{43AFE5F6-AE62-43A4-A8B9-DD90C0A5D8AB}"/>
    <dgm:cxn modelId="{A3768733-4D10-4D7D-9101-A4E881652529}" type="presOf" srcId="{E9605CC0-CA9E-401F-B831-BDE0809A7116}" destId="{1F8904B4-32C1-4714-BED9-893CF768A076}" srcOrd="0" destOrd="0" presId="urn:microsoft.com/office/officeart/2005/8/layout/chevron2"/>
    <dgm:cxn modelId="{98B34AF8-251D-404D-AB33-715F17704FA1}" srcId="{BD08124A-D5B5-4C21-A316-3A1A81C68D56}" destId="{46572EA2-8EC1-4B76-A213-3EBD1939EFE1}" srcOrd="0" destOrd="0" parTransId="{A358D98E-44EB-4844-8875-5CE71E82939A}" sibTransId="{1EED84B5-0BE8-4855-99F8-18C91E938988}"/>
    <dgm:cxn modelId="{476CF896-6C7E-4CB9-A71A-378FB04B1B5D}" srcId="{AB3EF1DC-881B-423E-B73D-6E2483CAF4BD}" destId="{E9605CC0-CA9E-401F-B831-BDE0809A7116}" srcOrd="0" destOrd="0" parTransId="{8655F296-2E5B-46C9-88B4-EECCF94AFF3E}" sibTransId="{7CF89C02-3E2D-4759-A85B-000CC3FBAFA0}"/>
    <dgm:cxn modelId="{CC3D4463-54AE-4F62-8747-F3207C9D4F0C}" srcId="{608DDC3B-61AE-4F01-BAD7-F7D84F9BEAF5}" destId="{19815A12-FD08-4C12-B05E-1BDD1D5DED9E}" srcOrd="2" destOrd="0" parTransId="{1A1B1EE5-0E05-4C07-9FF0-88E3CFE8AFCC}" sibTransId="{FE51C626-FC13-42B2-A4BD-E761E0125A6D}"/>
    <dgm:cxn modelId="{4CD7AFCD-5828-4780-9991-B5A7B7E263B0}" type="presParOf" srcId="{0A344FD2-E276-468D-8BD4-8EBD7BC369D9}" destId="{C6B6126B-293B-478D-BC7F-DAF18422CB94}" srcOrd="0" destOrd="0" presId="urn:microsoft.com/office/officeart/2005/8/layout/chevron2"/>
    <dgm:cxn modelId="{C12AF1E2-7091-4778-B98B-387C027E07FA}" type="presParOf" srcId="{C6B6126B-293B-478D-BC7F-DAF18422CB94}" destId="{33DC0CA1-A1D5-4757-A1B4-EC9B95C2B670}" srcOrd="0" destOrd="0" presId="urn:microsoft.com/office/officeart/2005/8/layout/chevron2"/>
    <dgm:cxn modelId="{9A2B0950-AD5E-43AB-978D-51B2CC9ECADA}" type="presParOf" srcId="{C6B6126B-293B-478D-BC7F-DAF18422CB94}" destId="{0D337A73-4F62-4875-B522-2596E550AE63}" srcOrd="1" destOrd="0" presId="urn:microsoft.com/office/officeart/2005/8/layout/chevron2"/>
    <dgm:cxn modelId="{DC932AF4-2543-4052-B4EB-E68E21AAD958}" type="presParOf" srcId="{0A344FD2-E276-468D-8BD4-8EBD7BC369D9}" destId="{A51CB0E0-A1CD-4455-B7C5-A5E536D324B8}" srcOrd="1" destOrd="0" presId="urn:microsoft.com/office/officeart/2005/8/layout/chevron2"/>
    <dgm:cxn modelId="{D89DFFD6-0424-4305-BBA5-9AA0CF8E10D4}" type="presParOf" srcId="{0A344FD2-E276-468D-8BD4-8EBD7BC369D9}" destId="{53791433-D6B9-4A0B-BABB-0AF3BD3631FA}" srcOrd="2" destOrd="0" presId="urn:microsoft.com/office/officeart/2005/8/layout/chevron2"/>
    <dgm:cxn modelId="{CE0170A4-20D2-4BB6-955D-B4ABBB500F09}" type="presParOf" srcId="{53791433-D6B9-4A0B-BABB-0AF3BD3631FA}" destId="{56C68FC9-FFE2-45C0-8639-3FF2C2204CA2}" srcOrd="0" destOrd="0" presId="urn:microsoft.com/office/officeart/2005/8/layout/chevron2"/>
    <dgm:cxn modelId="{1C69B750-79DC-409E-9CF1-FAEB83624020}" type="presParOf" srcId="{53791433-D6B9-4A0B-BABB-0AF3BD3631FA}" destId="{1F8904B4-32C1-4714-BED9-893CF768A076}" srcOrd="1" destOrd="0" presId="urn:microsoft.com/office/officeart/2005/8/layout/chevron2"/>
    <dgm:cxn modelId="{7328A220-FBD7-4186-86EA-97D18D0D5EDD}" type="presParOf" srcId="{0A344FD2-E276-468D-8BD4-8EBD7BC369D9}" destId="{C3C43FBA-BC9F-440B-8FE4-1266751D5181}" srcOrd="3" destOrd="0" presId="urn:microsoft.com/office/officeart/2005/8/layout/chevron2"/>
    <dgm:cxn modelId="{5D36BB9B-5445-4C86-98E9-75EA7BA2B1CA}" type="presParOf" srcId="{0A344FD2-E276-468D-8BD4-8EBD7BC369D9}" destId="{481979E8-A088-43F2-A21E-DCCFC12285BD}" srcOrd="4" destOrd="0" presId="urn:microsoft.com/office/officeart/2005/8/layout/chevron2"/>
    <dgm:cxn modelId="{DE00440E-B30C-49E6-8C8F-950C2C80AD3A}" type="presParOf" srcId="{481979E8-A088-43F2-A21E-DCCFC12285BD}" destId="{7C78FC9C-C2D6-4A11-89A5-DAB221102AA3}" srcOrd="0" destOrd="0" presId="urn:microsoft.com/office/officeart/2005/8/layout/chevron2"/>
    <dgm:cxn modelId="{6E966C75-4464-4CFD-A6DB-4E8627A1EA83}" type="presParOf" srcId="{481979E8-A088-43F2-A21E-DCCFC12285BD}" destId="{1A03FEA9-3F67-435F-A3E4-3E090818E2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6E3683E-2216-44C5-9E49-10C8AB06E5A4}" type="presOf" srcId="{55D18E80-073F-4106-B23A-C92912A61E3D}" destId="{FF8164D2-A8FF-4658-AB5B-BECB83F45412}" srcOrd="0" destOrd="0" presId="urn:microsoft.com/office/officeart/2005/8/layout/vList3"/>
    <dgm:cxn modelId="{DF0D2CC5-E93B-470A-A843-6F08386733E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F17AD1C5-2BFF-4009-B183-B4E30D6DAC2D}" type="presParOf" srcId="{FF8164D2-A8FF-4658-AB5B-BECB83F45412}" destId="{AC9171C4-F891-4E89-9242-248F251D07AB}" srcOrd="0" destOrd="0" presId="urn:microsoft.com/office/officeart/2005/8/layout/vList3"/>
    <dgm:cxn modelId="{D3C9E4B7-2293-4655-BA34-0A5E24768AAD}" type="presParOf" srcId="{AC9171C4-F891-4E89-9242-248F251D07AB}" destId="{A08EC85A-F992-46AE-9868-4BA9B02A8670}" srcOrd="0" destOrd="0" presId="urn:microsoft.com/office/officeart/2005/8/layout/vList3"/>
    <dgm:cxn modelId="{16883082-069F-4CDF-97B8-45C4521DC3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BDF82BD-B6B4-4ED8-981F-C13A1A3726B5}" type="presOf" srcId="{55D18E80-073F-4106-B23A-C92912A61E3D}" destId="{FF8164D2-A8FF-4658-AB5B-BECB83F45412}" srcOrd="0" destOrd="0" presId="urn:microsoft.com/office/officeart/2005/8/layout/vList3"/>
    <dgm:cxn modelId="{25E50F9E-46D1-4EC2-9CC6-D8F787E4B4E5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6EF8AA7E-D518-4160-9AB0-8945B74E9B05}" type="presParOf" srcId="{FF8164D2-A8FF-4658-AB5B-BECB83F45412}" destId="{AC9171C4-F891-4E89-9242-248F251D07AB}" srcOrd="0" destOrd="0" presId="urn:microsoft.com/office/officeart/2005/8/layout/vList3"/>
    <dgm:cxn modelId="{CBE8703B-435C-463E-B47D-EDC96F82C71F}" type="presParOf" srcId="{AC9171C4-F891-4E89-9242-248F251D07AB}" destId="{A08EC85A-F992-46AE-9868-4BA9B02A8670}" srcOrd="0" destOrd="0" presId="urn:microsoft.com/office/officeart/2005/8/layout/vList3"/>
    <dgm:cxn modelId="{2BC15257-8693-4F70-AF15-AE455A1B8A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7FFCEB-B02D-4D23-80C3-F41B68F660F4}" type="presOf" srcId="{55D18E80-073F-4106-B23A-C92912A61E3D}" destId="{FF8164D2-A8FF-4658-AB5B-BECB83F45412}" srcOrd="0" destOrd="0" presId="urn:microsoft.com/office/officeart/2005/8/layout/vList3"/>
    <dgm:cxn modelId="{E0FA9C5C-545E-4AB9-92AE-CF90BB7BA30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8F598CAA-EA98-42D9-9ECF-97AE2C1D4579}" type="presParOf" srcId="{FF8164D2-A8FF-4658-AB5B-BECB83F45412}" destId="{AC9171C4-F891-4E89-9242-248F251D07AB}" srcOrd="0" destOrd="0" presId="urn:microsoft.com/office/officeart/2005/8/layout/vList3"/>
    <dgm:cxn modelId="{EB9CC0B8-5AB1-4FDC-AC9B-DD309562D921}" type="presParOf" srcId="{AC9171C4-F891-4E89-9242-248F251D07AB}" destId="{A08EC85A-F992-46AE-9868-4BA9B02A8670}" srcOrd="0" destOrd="0" presId="urn:microsoft.com/office/officeart/2005/8/layout/vList3"/>
    <dgm:cxn modelId="{DEB8BCD8-43DF-498E-97AA-6C18DF62932D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A2C045F-2622-47DB-A0DD-2DF7A2BDFA20}" type="presOf" srcId="{55D18E80-073F-4106-B23A-C92912A61E3D}" destId="{FF8164D2-A8FF-4658-AB5B-BECB83F45412}" srcOrd="0" destOrd="0" presId="urn:microsoft.com/office/officeart/2005/8/layout/vList3"/>
    <dgm:cxn modelId="{B45DC053-D129-4E0F-87A6-534917D59CC7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973424F4-396A-4A3B-AC31-E5D45300D397}" type="presParOf" srcId="{FF8164D2-A8FF-4658-AB5B-BECB83F45412}" destId="{AC9171C4-F891-4E89-9242-248F251D07AB}" srcOrd="0" destOrd="0" presId="urn:microsoft.com/office/officeart/2005/8/layout/vList3"/>
    <dgm:cxn modelId="{46CA3C11-A72F-4457-978A-EFBF5F59803C}" type="presParOf" srcId="{AC9171C4-F891-4E89-9242-248F251D07AB}" destId="{A08EC85A-F992-46AE-9868-4BA9B02A8670}" srcOrd="0" destOrd="0" presId="urn:microsoft.com/office/officeart/2005/8/layout/vList3"/>
    <dgm:cxn modelId="{69BC7EAC-6F7D-40F2-AA62-042C699323A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4DEAD97-5DBD-4B2B-A48C-E28D523854D9}" type="presOf" srcId="{55D18E80-073F-4106-B23A-C92912A61E3D}" destId="{FF8164D2-A8FF-4658-AB5B-BECB83F45412}" srcOrd="0" destOrd="0" presId="urn:microsoft.com/office/officeart/2005/8/layout/vList3"/>
    <dgm:cxn modelId="{0D8F19C0-257A-4CCA-9022-DF9FF57AF9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A0E4EC24-C32C-4D40-8577-CCD7B2E6A589}" type="presParOf" srcId="{FF8164D2-A8FF-4658-AB5B-BECB83F45412}" destId="{AC9171C4-F891-4E89-9242-248F251D07AB}" srcOrd="0" destOrd="0" presId="urn:microsoft.com/office/officeart/2005/8/layout/vList3"/>
    <dgm:cxn modelId="{549E84EB-EC53-4C28-BE45-70DE7BFEFB14}" type="presParOf" srcId="{AC9171C4-F891-4E89-9242-248F251D07AB}" destId="{A08EC85A-F992-46AE-9868-4BA9B02A8670}" srcOrd="0" destOrd="0" presId="urn:microsoft.com/office/officeart/2005/8/layout/vList3"/>
    <dgm:cxn modelId="{7B703642-1F30-4F53-BEB7-28532ADC817A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B4A0D37-1C71-4AD6-8C66-F695BFE1F53E}" type="presOf" srcId="{FD3217B9-CD80-45A3-ABB2-F5DBEE16AB01}" destId="{3084B01D-D64D-4DAC-8655-23CEF9F4C73F}" srcOrd="0" destOrd="0" presId="urn:microsoft.com/office/officeart/2005/8/layout/vList3"/>
    <dgm:cxn modelId="{83B6828F-6B8F-4087-AB91-63C047130A0B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FBC12F7-1587-46D8-A170-A0FFFC69F3B2}" type="presParOf" srcId="{FF8164D2-A8FF-4658-AB5B-BECB83F45412}" destId="{AC9171C4-F891-4E89-9242-248F251D07AB}" srcOrd="0" destOrd="0" presId="urn:microsoft.com/office/officeart/2005/8/layout/vList3"/>
    <dgm:cxn modelId="{1A9A3C09-129A-41C2-881C-F3AAD8A64A3E}" type="presParOf" srcId="{AC9171C4-F891-4E89-9242-248F251D07AB}" destId="{A08EC85A-F992-46AE-9868-4BA9B02A8670}" srcOrd="0" destOrd="0" presId="urn:microsoft.com/office/officeart/2005/8/layout/vList3"/>
    <dgm:cxn modelId="{18D4AE2D-62C3-4E84-84C5-E96DB3AE8FA7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C21F6CB-3583-4547-90C7-53587BC1EC7A}" type="presOf" srcId="{55D18E80-073F-4106-B23A-C92912A61E3D}" destId="{FF8164D2-A8FF-4658-AB5B-BECB83F45412}" srcOrd="0" destOrd="0" presId="urn:microsoft.com/office/officeart/2005/8/layout/vList3"/>
    <dgm:cxn modelId="{D515A157-0AE1-4A69-AABB-285F66188CFC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7ACAE6DA-F0F3-4D27-A6A0-0F5A22DD3FE8}" type="presParOf" srcId="{FF8164D2-A8FF-4658-AB5B-BECB83F45412}" destId="{AC9171C4-F891-4E89-9242-248F251D07AB}" srcOrd="0" destOrd="0" presId="urn:microsoft.com/office/officeart/2005/8/layout/vList3"/>
    <dgm:cxn modelId="{36807CBE-81D1-4550-B9B6-273E915489CE}" type="presParOf" srcId="{AC9171C4-F891-4E89-9242-248F251D07AB}" destId="{A08EC85A-F992-46AE-9868-4BA9B02A8670}" srcOrd="0" destOrd="0" presId="urn:microsoft.com/office/officeart/2005/8/layout/vList3"/>
    <dgm:cxn modelId="{21A719D1-2C1A-43AB-829D-A235C2E53D0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ข้อมูลด้านการเงิน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F21D754-9ECD-4E34-A1E4-76124EB61C85}" type="presOf" srcId="{55D18E80-073F-4106-B23A-C92912A61E3D}" destId="{FF8164D2-A8FF-4658-AB5B-BECB83F45412}" srcOrd="0" destOrd="0" presId="urn:microsoft.com/office/officeart/2005/8/layout/vList3"/>
    <dgm:cxn modelId="{E0BF9F78-FDD9-4C21-99E5-33CD16F38B7E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185A7EA-14C9-4D18-A6B4-D7D2FFE772C6}" type="presParOf" srcId="{FF8164D2-A8FF-4658-AB5B-BECB83F45412}" destId="{AC9171C4-F891-4E89-9242-248F251D07AB}" srcOrd="0" destOrd="0" presId="urn:microsoft.com/office/officeart/2005/8/layout/vList3"/>
    <dgm:cxn modelId="{88C850C8-51A0-4B29-AD97-111814A2DD28}" type="presParOf" srcId="{AC9171C4-F891-4E89-9242-248F251D07AB}" destId="{A08EC85A-F992-46AE-9868-4BA9B02A8670}" srcOrd="0" destOrd="0" presId="urn:microsoft.com/office/officeart/2005/8/layout/vList3"/>
    <dgm:cxn modelId="{643480DD-D70F-4B64-AB08-EC280A4370C2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F2E7D3-8D20-4173-B666-9E466A16545F}" type="presOf" srcId="{FD3217B9-CD80-45A3-ABB2-F5DBEE16AB01}" destId="{3084B01D-D64D-4DAC-8655-23CEF9F4C73F}" srcOrd="0" destOrd="0" presId="urn:microsoft.com/office/officeart/2005/8/layout/vList3"/>
    <dgm:cxn modelId="{6EF99BDE-5D1E-4724-82E1-BDC64C14D6D6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A8AA715-7669-4B33-BAED-EFF8017D48EE}" type="presParOf" srcId="{FF8164D2-A8FF-4658-AB5B-BECB83F45412}" destId="{AC9171C4-F891-4E89-9242-248F251D07AB}" srcOrd="0" destOrd="0" presId="urn:microsoft.com/office/officeart/2005/8/layout/vList3"/>
    <dgm:cxn modelId="{5B4CEFB6-F34D-442A-993D-85E2254B6307}" type="presParOf" srcId="{AC9171C4-F891-4E89-9242-248F251D07AB}" destId="{A08EC85A-F992-46AE-9868-4BA9B02A8670}" srcOrd="0" destOrd="0" presId="urn:microsoft.com/office/officeart/2005/8/layout/vList3"/>
    <dgm:cxn modelId="{7C3D9824-7BD3-4B02-93F0-09A069AF63E4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9B9191-A0CA-4839-ABE2-EBA5FA4599CE}" type="presOf" srcId="{FD3217B9-CD80-45A3-ABB2-F5DBEE16AB01}" destId="{3084B01D-D64D-4DAC-8655-23CEF9F4C73F}" srcOrd="0" destOrd="0" presId="urn:microsoft.com/office/officeart/2005/8/layout/vList3"/>
    <dgm:cxn modelId="{70961DE7-8812-4EB0-9E87-62C2F50FE132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B4683CDD-7EA3-45C6-95BB-4DF44A43A9C7}" type="presParOf" srcId="{FF8164D2-A8FF-4658-AB5B-BECB83F45412}" destId="{AC9171C4-F891-4E89-9242-248F251D07AB}" srcOrd="0" destOrd="0" presId="urn:microsoft.com/office/officeart/2005/8/layout/vList3"/>
    <dgm:cxn modelId="{6B71C3A1-5454-4E79-939E-B05B166975AE}" type="presParOf" srcId="{AC9171C4-F891-4E89-9242-248F251D07AB}" destId="{A08EC85A-F992-46AE-9868-4BA9B02A8670}" srcOrd="0" destOrd="0" presId="urn:microsoft.com/office/officeart/2005/8/layout/vList3"/>
    <dgm:cxn modelId="{BA7BE6C8-251F-4C8F-9052-9F601A3DC018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F4D4A7-444F-44B8-B488-D90E2718D109}" type="presOf" srcId="{55D18E80-073F-4106-B23A-C92912A61E3D}" destId="{FF8164D2-A8FF-4658-AB5B-BECB83F45412}" srcOrd="0" destOrd="0" presId="urn:microsoft.com/office/officeart/2005/8/layout/vList3"/>
    <dgm:cxn modelId="{1E4B07F2-59EA-4B06-8BF9-8CC10943C92D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49A3E3A0-EDA4-46E7-B36C-92E352851C55}" type="presParOf" srcId="{FF8164D2-A8FF-4658-AB5B-BECB83F45412}" destId="{AC9171C4-F891-4E89-9242-248F251D07AB}" srcOrd="0" destOrd="0" presId="urn:microsoft.com/office/officeart/2005/8/layout/vList3"/>
    <dgm:cxn modelId="{87FC8F00-10F9-4022-906D-A80DCB3D6CDC}" type="presParOf" srcId="{AC9171C4-F891-4E89-9242-248F251D07AB}" destId="{A08EC85A-F992-46AE-9868-4BA9B02A8670}" srcOrd="0" destOrd="0" presId="urn:microsoft.com/office/officeart/2005/8/layout/vList3"/>
    <dgm:cxn modelId="{AE454638-7C2B-4A63-BB33-149C77C9AF0B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ข้อมูลบริการด้านสุขภาพ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4D88CC-2030-4315-A9B6-557B8088F3C3}" type="presOf" srcId="{FD3217B9-CD80-45A3-ABB2-F5DBEE16AB01}" destId="{3084B01D-D64D-4DAC-8655-23CEF9F4C73F}" srcOrd="0" destOrd="0" presId="urn:microsoft.com/office/officeart/2005/8/layout/vList3"/>
    <dgm:cxn modelId="{7667FB73-4A35-4814-9D9F-92E27D8C7274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1720439F-DF45-4458-9394-C417A79C3740}" type="presParOf" srcId="{FF8164D2-A8FF-4658-AB5B-BECB83F45412}" destId="{AC9171C4-F891-4E89-9242-248F251D07AB}" srcOrd="0" destOrd="0" presId="urn:microsoft.com/office/officeart/2005/8/layout/vList3"/>
    <dgm:cxn modelId="{174A0CB7-ED6B-4384-8FF8-FE129124FDA3}" type="presParOf" srcId="{AC9171C4-F891-4E89-9242-248F251D07AB}" destId="{A08EC85A-F992-46AE-9868-4BA9B02A8670}" srcOrd="0" destOrd="0" presId="urn:microsoft.com/office/officeart/2005/8/layout/vList3"/>
    <dgm:cxn modelId="{9435FE6E-7263-411B-98BC-0D4C4B1BB531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66D9B6B-96D8-4103-AD47-2088F48C803E}" type="presOf" srcId="{FD3217B9-CD80-45A3-ABB2-F5DBEE16AB01}" destId="{3084B01D-D64D-4DAC-8655-23CEF9F4C73F}" srcOrd="0" destOrd="0" presId="urn:microsoft.com/office/officeart/2005/8/layout/vList3"/>
    <dgm:cxn modelId="{F82E1B97-086F-4DBF-AC5E-61BCC072586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E8A9810E-95BC-4BF9-A754-6402EA0EC1D9}" type="presParOf" srcId="{FF8164D2-A8FF-4658-AB5B-BECB83F45412}" destId="{AC9171C4-F891-4E89-9242-248F251D07AB}" srcOrd="0" destOrd="0" presId="urn:microsoft.com/office/officeart/2005/8/layout/vList3"/>
    <dgm:cxn modelId="{002CFCE6-23BC-49DD-979D-7A3DC3FEC4E5}" type="presParOf" srcId="{AC9171C4-F891-4E89-9242-248F251D07AB}" destId="{A08EC85A-F992-46AE-9868-4BA9B02A8670}" srcOrd="0" destOrd="0" presId="urn:microsoft.com/office/officeart/2005/8/layout/vList3"/>
    <dgm:cxn modelId="{61608FF9-106E-4E81-9AC8-7D5571EDF233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DA34368-2F52-451E-BFDC-F73B53878A3C}" type="presOf" srcId="{55D18E80-073F-4106-B23A-C92912A61E3D}" destId="{FF8164D2-A8FF-4658-AB5B-BECB83F45412}" srcOrd="0" destOrd="0" presId="urn:microsoft.com/office/officeart/2005/8/layout/vList3"/>
    <dgm:cxn modelId="{A7A05404-0339-4C9B-911C-70C588712D86}" type="presOf" srcId="{FD3217B9-CD80-45A3-ABB2-F5DBEE16AB01}" destId="{3084B01D-D64D-4DAC-8655-23CEF9F4C73F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CC6775A5-5F3F-41B3-B2B9-879C1ABCAD78}" type="presParOf" srcId="{FF8164D2-A8FF-4658-AB5B-BECB83F45412}" destId="{AC9171C4-F891-4E89-9242-248F251D07AB}" srcOrd="0" destOrd="0" presId="urn:microsoft.com/office/officeart/2005/8/layout/vList3"/>
    <dgm:cxn modelId="{300AD74F-7013-45C9-AF25-80033DFEFE5A}" type="presParOf" srcId="{AC9171C4-F891-4E89-9242-248F251D07AB}" destId="{A08EC85A-F992-46AE-9868-4BA9B02A8670}" srcOrd="0" destOrd="0" presId="urn:microsoft.com/office/officeart/2005/8/layout/vList3"/>
    <dgm:cxn modelId="{DEECDBFF-199F-4999-B705-92F63217C45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18E80-073F-4106-B23A-C92912A61E3D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FD3217B9-CD80-45A3-ABB2-F5DBEE16AB01}">
      <dgm:prSet phldrT="[ข้อความ]" custT="1"/>
      <dgm:spPr/>
      <dgm:t>
        <a:bodyPr/>
        <a:lstStyle/>
        <a:p>
          <a:r>
            <a:rPr lang="th-TH" sz="2400" b="1" dirty="0">
              <a:cs typeface="+mj-cs"/>
            </a:rPr>
            <a:t>ข้อมูลสถานะสุขภาพ</a:t>
          </a:r>
        </a:p>
      </dgm:t>
    </dgm:pt>
    <dgm:pt modelId="{C46E469F-2EF0-4499-9E98-5EA745F719FA}" type="parTrans" cxnId="{F97498F0-25FC-4D89-90F2-BA41854039F6}">
      <dgm:prSet/>
      <dgm:spPr/>
      <dgm:t>
        <a:bodyPr/>
        <a:lstStyle/>
        <a:p>
          <a:endParaRPr lang="th-TH"/>
        </a:p>
      </dgm:t>
    </dgm:pt>
    <dgm:pt modelId="{50E71942-E291-4F22-8EBC-73FD48987C61}" type="sibTrans" cxnId="{F97498F0-25FC-4D89-90F2-BA41854039F6}">
      <dgm:prSet/>
      <dgm:spPr/>
      <dgm:t>
        <a:bodyPr/>
        <a:lstStyle/>
        <a:p>
          <a:endParaRPr lang="th-TH"/>
        </a:p>
      </dgm:t>
    </dgm:pt>
    <dgm:pt modelId="{FF8164D2-A8FF-4658-AB5B-BECB83F45412}" type="pres">
      <dgm:prSet presAssocID="{55D18E80-073F-4106-B23A-C92912A61E3D}" presName="linearFlow" presStyleCnt="0">
        <dgm:presLayoutVars>
          <dgm:dir/>
          <dgm:resizeHandles val="exact"/>
        </dgm:presLayoutVars>
      </dgm:prSet>
      <dgm:spPr/>
    </dgm:pt>
    <dgm:pt modelId="{AC9171C4-F891-4E89-9242-248F251D07AB}" type="pres">
      <dgm:prSet presAssocID="{FD3217B9-CD80-45A3-ABB2-F5DBEE16AB01}" presName="composite" presStyleCnt="0"/>
      <dgm:spPr/>
    </dgm:pt>
    <dgm:pt modelId="{A08EC85A-F992-46AE-9868-4BA9B02A8670}" type="pres">
      <dgm:prSet presAssocID="{FD3217B9-CD80-45A3-ABB2-F5DBEE16AB01}" presName="imgShp" presStyleLbl="fgImgPlace1" presStyleIdx="0" presStyleCnt="1" custScaleX="48365" custScaleY="49413" custLinFactNeighborX="-41703" custLinFactNeighborY="-350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4B01D-D64D-4DAC-8655-23CEF9F4C73F}" type="pres">
      <dgm:prSet presAssocID="{FD3217B9-CD80-45A3-ABB2-F5DBEE16AB01}" presName="txShp" presStyleLbl="node1" presStyleIdx="0" presStyleCnt="1" custScaleX="150376" custScaleY="35295" custLinFactNeighborX="0" custLinFactNeighborY="-291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7F4E666-9B30-4363-A5ED-1755413CB172}" type="presOf" srcId="{FD3217B9-CD80-45A3-ABB2-F5DBEE16AB01}" destId="{3084B01D-D64D-4DAC-8655-23CEF9F4C73F}" srcOrd="0" destOrd="0" presId="urn:microsoft.com/office/officeart/2005/8/layout/vList3"/>
    <dgm:cxn modelId="{798FA9A2-0756-4D9A-ABDD-090689886A95}" type="presOf" srcId="{55D18E80-073F-4106-B23A-C92912A61E3D}" destId="{FF8164D2-A8FF-4658-AB5B-BECB83F45412}" srcOrd="0" destOrd="0" presId="urn:microsoft.com/office/officeart/2005/8/layout/vList3"/>
    <dgm:cxn modelId="{F97498F0-25FC-4D89-90F2-BA41854039F6}" srcId="{55D18E80-073F-4106-B23A-C92912A61E3D}" destId="{FD3217B9-CD80-45A3-ABB2-F5DBEE16AB01}" srcOrd="0" destOrd="0" parTransId="{C46E469F-2EF0-4499-9E98-5EA745F719FA}" sibTransId="{50E71942-E291-4F22-8EBC-73FD48987C61}"/>
    <dgm:cxn modelId="{0477D06B-82ED-4AE0-B89A-E0C08B5B191B}" type="presParOf" srcId="{FF8164D2-A8FF-4658-AB5B-BECB83F45412}" destId="{AC9171C4-F891-4E89-9242-248F251D07AB}" srcOrd="0" destOrd="0" presId="urn:microsoft.com/office/officeart/2005/8/layout/vList3"/>
    <dgm:cxn modelId="{E77233B7-8F3F-40E0-8353-30E4CC4ECDBB}" type="presParOf" srcId="{AC9171C4-F891-4E89-9242-248F251D07AB}" destId="{A08EC85A-F992-46AE-9868-4BA9B02A8670}" srcOrd="0" destOrd="0" presId="urn:microsoft.com/office/officeart/2005/8/layout/vList3"/>
    <dgm:cxn modelId="{CE6E7E29-6608-4C4C-96DB-F27900B9BCF9}" type="presParOf" srcId="{AC9171C4-F891-4E89-9242-248F251D07AB}" destId="{3084B01D-D64D-4DAC-8655-23CEF9F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0CA1-A1D5-4757-A1B4-EC9B95C2B670}">
      <dsp:nvSpPr>
        <dsp:cNvPr id="0" name=""/>
        <dsp:cNvSpPr/>
      </dsp:nvSpPr>
      <dsp:spPr>
        <a:xfrm rot="5400000">
          <a:off x="-218780" y="222691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>
              <a:cs typeface="+mj-cs"/>
            </a:rPr>
            <a:t>1</a:t>
          </a:r>
        </a:p>
      </dsp:txBody>
      <dsp:txXfrm rot="-5400000">
        <a:off x="1" y="514399"/>
        <a:ext cx="1020975" cy="437561"/>
      </dsp:txXfrm>
    </dsp:sp>
    <dsp:sp modelId="{0D337A73-4F62-4875-B522-2596E550AE63}">
      <dsp:nvSpPr>
        <dsp:cNvPr id="0" name=""/>
        <dsp:cNvSpPr/>
      </dsp:nvSpPr>
      <dsp:spPr>
        <a:xfrm rot="5400000">
          <a:off x="3100625" y="-2075739"/>
          <a:ext cx="948547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b="0" kern="1200" dirty="0">
              <a:cs typeface="+mj-cs"/>
            </a:rPr>
            <a:t>ข้อมูลบริการด้านสุขภาพ</a:t>
          </a:r>
        </a:p>
      </dsp:txBody>
      <dsp:txXfrm rot="-5400000">
        <a:off x="1020975" y="50215"/>
        <a:ext cx="5061543" cy="855939"/>
      </dsp:txXfrm>
    </dsp:sp>
    <dsp:sp modelId="{56C68FC9-FFE2-45C0-8639-3FF2C2204CA2}">
      <dsp:nvSpPr>
        <dsp:cNvPr id="0" name=""/>
        <dsp:cNvSpPr/>
      </dsp:nvSpPr>
      <dsp:spPr>
        <a:xfrm rot="5400000">
          <a:off x="-218780" y="1485508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2</a:t>
          </a:r>
        </a:p>
      </dsp:txBody>
      <dsp:txXfrm rot="-5400000">
        <a:off x="1" y="1777216"/>
        <a:ext cx="1020975" cy="437561"/>
      </dsp:txXfrm>
    </dsp:sp>
    <dsp:sp modelId="{1F8904B4-32C1-4714-BED9-893CF768A076}">
      <dsp:nvSpPr>
        <dsp:cNvPr id="0" name=""/>
        <dsp:cNvSpPr/>
      </dsp:nvSpPr>
      <dsp:spPr>
        <a:xfrm rot="5400000">
          <a:off x="3100874" y="-813171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kern="1200" dirty="0">
              <a:cs typeface="+mj-cs"/>
            </a:rPr>
            <a:t>ข้อมูลสถานะสุขภาพ</a:t>
          </a:r>
        </a:p>
      </dsp:txBody>
      <dsp:txXfrm rot="-5400000">
        <a:off x="1020975" y="1313008"/>
        <a:ext cx="5061567" cy="855488"/>
      </dsp:txXfrm>
    </dsp:sp>
    <dsp:sp modelId="{7C78FC9C-C2D6-4A11-89A5-DAB221102AA3}">
      <dsp:nvSpPr>
        <dsp:cNvPr id="0" name=""/>
        <dsp:cNvSpPr/>
      </dsp:nvSpPr>
      <dsp:spPr>
        <a:xfrm rot="5400000">
          <a:off x="-218780" y="2748325"/>
          <a:ext cx="1458536" cy="102097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cs typeface="+mj-cs"/>
            </a:rPr>
            <a:t>3</a:t>
          </a:r>
        </a:p>
      </dsp:txBody>
      <dsp:txXfrm rot="-5400000">
        <a:off x="1" y="3040033"/>
        <a:ext cx="1020975" cy="437561"/>
      </dsp:txXfrm>
    </dsp:sp>
    <dsp:sp modelId="{1A03FEA9-3F67-435F-A3E4-3E090818E2CB}">
      <dsp:nvSpPr>
        <dsp:cNvPr id="0" name=""/>
        <dsp:cNvSpPr/>
      </dsp:nvSpPr>
      <dsp:spPr>
        <a:xfrm rot="5400000">
          <a:off x="3100874" y="449645"/>
          <a:ext cx="948048" cy="5107847"/>
        </a:xfrm>
        <a:prstGeom prst="round2Same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200" kern="1200" dirty="0">
              <a:cs typeface="+mj-cs"/>
            </a:rPr>
            <a:t>ข้อมูลด้านการเงิน</a:t>
          </a:r>
        </a:p>
      </dsp:txBody>
      <dsp:txXfrm rot="-5400000">
        <a:off x="1020975" y="2575824"/>
        <a:ext cx="5061567" cy="8554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ข้อมูลด้านการเงิน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ข้อมูลบริการด้านสุขภาพ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B01D-D64D-4DAC-8655-23CEF9F4C73F}">
      <dsp:nvSpPr>
        <dsp:cNvPr id="0" name=""/>
        <dsp:cNvSpPr/>
      </dsp:nvSpPr>
      <dsp:spPr>
        <a:xfrm rot="10800000">
          <a:off x="0" y="39303"/>
          <a:ext cx="4632177" cy="4219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2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cs typeface="+mj-cs"/>
            </a:rPr>
            <a:t>ข้อมูลสถานะสุขภาพ</a:t>
          </a:r>
        </a:p>
      </dsp:txBody>
      <dsp:txXfrm rot="10800000">
        <a:off x="105495" y="39303"/>
        <a:ext cx="4526682" cy="421981"/>
      </dsp:txXfrm>
    </dsp:sp>
    <dsp:sp modelId="{A08EC85A-F992-46AE-9868-4BA9B02A8670}">
      <dsp:nvSpPr>
        <dsp:cNvPr id="0" name=""/>
        <dsp:cNvSpPr/>
      </dsp:nvSpPr>
      <dsp:spPr>
        <a:xfrm>
          <a:off x="0" y="0"/>
          <a:ext cx="578243" cy="5907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0.08388</cdr:x>
      <cdr:y>0.14093</cdr:y>
    </cdr:from>
    <cdr:to>
      <cdr:x>0.946</cdr:x>
      <cdr:y>0.14093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339605" y="484324"/>
          <a:ext cx="3490644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01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96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04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50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18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65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11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372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0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971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D95-6B67-48A3-B95F-BE32ADA7319B}" type="datetimeFigureOut">
              <a:rPr lang="th-TH" smtClean="0"/>
              <a:t>03/11/64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105-A641-4F09-83B1-7FA54D52994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9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8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3.xml"/><Relationship Id="rId9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chart" Target="../charts/chart12.xml"/><Relationship Id="rId4" Type="http://schemas.openxmlformats.org/officeDocument/2006/relationships/diagramData" Target="../diagrams/data14.xml"/><Relationship Id="rId9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ตัดมุมสี่เหลี่ยมผืนผ้าด้านทแยงมุม 5"/>
          <p:cNvSpPr/>
          <p:nvPr/>
        </p:nvSpPr>
        <p:spPr>
          <a:xfrm>
            <a:off x="1691680" y="188640"/>
            <a:ext cx="6552728" cy="1440160"/>
          </a:xfrm>
          <a:prstGeom prst="snip2DiagRect">
            <a:avLst/>
          </a:prstGeom>
          <a:ln w="38100">
            <a:prstDash val="lg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สถิติข้อมูล</a:t>
            </a:r>
          </a:p>
          <a:p>
            <a:pPr algn="ctr"/>
            <a:r>
              <a:rPr lang="th-TH" sz="4800" b="1" dirty="0">
                <a:latin typeface="AngsanaUPC" pitchFamily="18" charset="-34"/>
                <a:cs typeface="AngsanaUPC" pitchFamily="18" charset="-34"/>
              </a:rPr>
              <a:t>โรงพยาบาลเขาชัยสน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" y="20781"/>
            <a:ext cx="1031955" cy="1031955"/>
          </a:xfrm>
          <a:prstGeom prst="rect">
            <a:avLst/>
          </a:prstGeom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64465530"/>
              </p:ext>
            </p:extLst>
          </p:nvPr>
        </p:nvGraphicFramePr>
        <p:xfrm>
          <a:off x="1691680" y="1988840"/>
          <a:ext cx="6128823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9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อันดับโรคผู้ป่วยนอก เดือน ตุลาคม 2563 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sz="3600" b="1" dirty="0" smtClean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2564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แผนภูมิ 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C7FE161-9EFD-4F94-8575-3B4CC8CA7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14622"/>
              </p:ext>
            </p:extLst>
          </p:nvPr>
        </p:nvGraphicFramePr>
        <p:xfrm>
          <a:off x="683568" y="1628801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7" y="-2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อันดับโรคผู้ป่วยใน เดือน ตุลาคม 2563 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sz="3600" b="1" dirty="0" smtClean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2564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2785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2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A825E87-10C9-4268-A177-939E868ED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53990"/>
              </p:ext>
            </p:extLst>
          </p:nvPr>
        </p:nvGraphicFramePr>
        <p:xfrm>
          <a:off x="755577" y="1556792"/>
          <a:ext cx="79928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494586654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44781" y="1700808"/>
            <a:ext cx="8491715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8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1F799518-36B4-4951-A8F0-A7F0C6EBED5B}"/>
              </a:ext>
            </a:extLst>
          </p:cNvPr>
          <p:cNvSpPr txBox="1"/>
          <p:nvPr/>
        </p:nvSpPr>
        <p:spPr>
          <a:xfrm>
            <a:off x="1331640" y="58581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C76B3AA2-386B-44FF-A783-3F5CD163A43E}"/>
              </a:ext>
            </a:extLst>
          </p:cNvPr>
          <p:cNvSpPr txBox="1"/>
          <p:nvPr/>
        </p:nvSpPr>
        <p:spPr>
          <a:xfrm>
            <a:off x="5489762" y="2015283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64</a:t>
            </a:r>
            <a:endParaRPr lang="en-US" dirty="0"/>
          </a:p>
        </p:txBody>
      </p:sp>
      <p:graphicFrame>
        <p:nvGraphicFramePr>
          <p:cNvPr id="12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B8FB950A-F88D-414F-A767-468DCD7EC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278528"/>
              </p:ext>
            </p:extLst>
          </p:nvPr>
        </p:nvGraphicFramePr>
        <p:xfrm>
          <a:off x="5001919" y="2780928"/>
          <a:ext cx="3856076" cy="348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0" name="ตัวเชื่อมต่อตรง 9"/>
          <p:cNvCxnSpPr/>
          <p:nvPr/>
        </p:nvCxnSpPr>
        <p:spPr>
          <a:xfrm>
            <a:off x="5489762" y="3933056"/>
            <a:ext cx="32587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324B6CF-0EF3-456A-97C9-6C4A4B097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532666"/>
              </p:ext>
            </p:extLst>
          </p:nvPr>
        </p:nvGraphicFramePr>
        <p:xfrm>
          <a:off x="741751" y="2224596"/>
          <a:ext cx="4048887" cy="3436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1815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ไดอะแกรม 4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83568" y="1430016"/>
            <a:ext cx="8352928" cy="5311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115719" y="693415"/>
            <a:ext cx="7772400" cy="1007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69E2AE40-B5FA-4E58-A2EB-F15B2AB1B8F6}"/>
              </a:ext>
            </a:extLst>
          </p:cNvPr>
          <p:cNvSpPr txBox="1"/>
          <p:nvPr/>
        </p:nvSpPr>
        <p:spPr>
          <a:xfrm>
            <a:off x="1619041" y="596886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6282B398-BBFC-45EA-A1FF-7531C20340A5}"/>
              </a:ext>
            </a:extLst>
          </p:cNvPr>
          <p:cNvSpPr txBox="1"/>
          <p:nvPr/>
        </p:nvSpPr>
        <p:spPr>
          <a:xfrm>
            <a:off x="5434580" y="1994421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64</a:t>
            </a:r>
            <a:endParaRPr lang="en-US" dirty="0"/>
          </a:p>
        </p:txBody>
      </p:sp>
      <p:graphicFrame>
        <p:nvGraphicFramePr>
          <p:cNvPr id="16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948D312-74A5-4E4C-841B-72FFB2B61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415482"/>
              </p:ext>
            </p:extLst>
          </p:nvPr>
        </p:nvGraphicFramePr>
        <p:xfrm>
          <a:off x="5001920" y="2517642"/>
          <a:ext cx="3886200" cy="397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03A6834-1F50-4D8B-A2E3-AD0629E61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44511"/>
              </p:ext>
            </p:extLst>
          </p:nvPr>
        </p:nvGraphicFramePr>
        <p:xfrm>
          <a:off x="774050" y="1913320"/>
          <a:ext cx="4013974" cy="381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177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5960" y="67894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2563 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sz="3600" b="1" dirty="0" smtClean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2564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3508" y="1382424"/>
            <a:ext cx="9000492" cy="54755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6BF613F-E2D6-4FC7-827C-E4B894624353}"/>
              </a:ext>
            </a:extLst>
          </p:cNvPr>
          <p:cNvSpPr txBox="1"/>
          <p:nvPr/>
        </p:nvSpPr>
        <p:spPr>
          <a:xfrm flipH="1">
            <a:off x="2053692" y="59558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2C8DEFC1-7116-4B3F-952C-85627F61718E}"/>
              </a:ext>
            </a:extLst>
          </p:cNvPr>
          <p:cNvSpPr txBox="1"/>
          <p:nvPr/>
        </p:nvSpPr>
        <p:spPr>
          <a:xfrm>
            <a:off x="6156176" y="1636044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graphicFrame>
        <p:nvGraphicFramePr>
          <p:cNvPr id="13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311F1C1-4431-49F8-B739-ABF187026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77501"/>
              </p:ext>
            </p:extLst>
          </p:nvPr>
        </p:nvGraphicFramePr>
        <p:xfrm>
          <a:off x="417712" y="1668837"/>
          <a:ext cx="4488668" cy="392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6EC22DD-6191-412E-B182-C2D4E0E7B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276995"/>
              </p:ext>
            </p:extLst>
          </p:nvPr>
        </p:nvGraphicFramePr>
        <p:xfrm>
          <a:off x="5004048" y="2413416"/>
          <a:ext cx="3923928" cy="379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5018238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63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400" b="1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2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11C2B828-523C-4937-BB70-C74473447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929370"/>
              </p:ext>
            </p:extLst>
          </p:nvPr>
        </p:nvGraphicFramePr>
        <p:xfrm>
          <a:off x="690101" y="1556792"/>
          <a:ext cx="7770331" cy="49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919834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63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2000" b="1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64 (เฉลี่ยจำนวนเงิน/ครั้ง)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31337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236BE7E8-28D2-4847-8531-D0CCC2A9E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621333"/>
              </p:ext>
            </p:extLst>
          </p:nvPr>
        </p:nvGraphicFramePr>
        <p:xfrm>
          <a:off x="683568" y="1412776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1375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740589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808117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800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64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44DAAE46-4DAA-4A10-AFEF-0A6FEEC97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090435"/>
              </p:ext>
            </p:extLst>
          </p:nvPr>
        </p:nvGraphicFramePr>
        <p:xfrm>
          <a:off x="899592" y="1484784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4370526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44781" y="1331336"/>
            <a:ext cx="8491715" cy="54100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807539"/>
            <a:ext cx="836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63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000" b="1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64 (เฉลี่ยจำนวนเงิน/ครั้ง)</a:t>
            </a:r>
          </a:p>
        </p:txBody>
      </p:sp>
      <p:graphicFrame>
        <p:nvGraphicFramePr>
          <p:cNvPr id="11" name="Chart 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1D631F34-5208-45AA-8E6E-BECF4FEC82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007375"/>
              </p:ext>
            </p:extLst>
          </p:nvPr>
        </p:nvGraphicFramePr>
        <p:xfrm>
          <a:off x="755576" y="1556792"/>
          <a:ext cx="8064896" cy="489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8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03060" y="2132856"/>
            <a:ext cx="77768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th-TH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0"/>
            <a:ext cx="9144000" cy="6858000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" y="-4369"/>
            <a:ext cx="1071562" cy="1071562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465477626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</a:t>
            </a:r>
            <a:r>
              <a:rPr lang="th-TH" sz="3600" b="1" dirty="0" err="1">
                <a:latin typeface="Angsana New" panose="02020603050405020304" pitchFamily="18" charset="-34"/>
                <a:cs typeface="+mj-cs"/>
              </a:rPr>
              <a:t>ตค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.</a:t>
            </a:r>
            <a:r>
              <a:rPr lang="en-US" sz="3600" b="1" dirty="0" smtClean="0">
                <a:latin typeface="Angsana New" panose="02020603050405020304" pitchFamily="18" charset="-34"/>
                <a:cs typeface="+mj-cs"/>
              </a:rPr>
              <a:t>63-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4FC2D80-815A-4CD7-839D-75C009E72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53606"/>
              </p:ext>
            </p:extLst>
          </p:nvPr>
        </p:nvGraphicFramePr>
        <p:xfrm>
          <a:off x="1082860" y="1653595"/>
          <a:ext cx="75608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03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76570250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</a:t>
            </a:r>
            <a:r>
              <a:rPr lang="th-TH" sz="3600" b="1" dirty="0" err="1">
                <a:cs typeface="+mj-cs"/>
              </a:rPr>
              <a:t>ตค</a:t>
            </a:r>
            <a:r>
              <a:rPr lang="th-TH" sz="3600" b="1" dirty="0">
                <a:cs typeface="+mj-cs"/>
              </a:rPr>
              <a:t>.</a:t>
            </a:r>
            <a:r>
              <a:rPr lang="th-TH" sz="3600" b="1" dirty="0" smtClean="0">
                <a:cs typeface="+mj-cs"/>
              </a:rPr>
              <a:t>63-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600" b="1" dirty="0" smtClean="0">
                <a:cs typeface="+mj-cs"/>
              </a:rPr>
              <a:t>.</a:t>
            </a:r>
            <a:r>
              <a:rPr lang="th-TH" sz="3600" b="1" dirty="0">
                <a:cs typeface="+mj-cs"/>
              </a:rPr>
              <a:t>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0DBD01C-9E4B-4376-9187-E8E637866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80872"/>
              </p:ext>
            </p:extLst>
          </p:nvPr>
        </p:nvGraphicFramePr>
        <p:xfrm>
          <a:off x="971600" y="1628800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67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523425432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จำนวนผู้รับบริการผู้ป่วยใน เดือน ตค. 63 </a:t>
            </a:r>
            <a:r>
              <a:rPr lang="th-TH" sz="3600" b="1" dirty="0" smtClean="0">
                <a:cs typeface="+mj-cs"/>
              </a:rPr>
              <a:t>– </a:t>
            </a:r>
            <a:r>
              <a:rPr lang="th-TH" sz="36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600" b="1" dirty="0" smtClean="0">
                <a:cs typeface="+mj-cs"/>
              </a:rPr>
              <a:t>. </a:t>
            </a:r>
            <a:r>
              <a:rPr lang="th-TH" sz="3600" b="1" dirty="0">
                <a:cs typeface="+mj-cs"/>
              </a:rPr>
              <a:t>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5598078D-5D77-474D-BFB5-6D1A0584E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13678"/>
              </p:ext>
            </p:extLst>
          </p:nvPr>
        </p:nvGraphicFramePr>
        <p:xfrm>
          <a:off x="683568" y="1628800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047249113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ตค.6</a:t>
            </a:r>
            <a:r>
              <a:rPr lang="en-US" sz="3200" b="1" dirty="0" smtClean="0">
                <a:latin typeface="Angsana New" panose="02020603050405020304" pitchFamily="18" charset="-34"/>
                <a:cs typeface="+mj-cs"/>
              </a:rPr>
              <a:t>3-</a:t>
            </a:r>
            <a:r>
              <a:rPr lang="th-TH" sz="3200" b="1" dirty="0" err="1" smtClean="0">
                <a:latin typeface="Angsana New" panose="02020603050405020304" pitchFamily="18" charset="-34"/>
                <a:cs typeface="+mj-cs"/>
              </a:rPr>
              <a:t>กย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.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Chart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88D330C9-B477-4CA3-AE56-AFA0DF0D0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53177"/>
              </p:ext>
            </p:extLst>
          </p:nvPr>
        </p:nvGraphicFramePr>
        <p:xfrm>
          <a:off x="1081356" y="1772816"/>
          <a:ext cx="73790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485318845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สาเหตุการตาย เดือน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sz="3600" b="1" dirty="0" smtClean="0">
                <a:cs typeface="+mj-cs"/>
              </a:rPr>
              <a:t>2564</a:t>
            </a:r>
            <a:endParaRPr lang="th-TH" sz="36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7"/>
            <a:ext cx="8491714" cy="5328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xmlns="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18568"/>
              </p:ext>
            </p:extLst>
          </p:nvPr>
        </p:nvGraphicFramePr>
        <p:xfrm>
          <a:off x="767335" y="2636912"/>
          <a:ext cx="8136904" cy="907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15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4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9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6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7801"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+mj-cs"/>
                        </a:rPr>
                        <a:t>อันดับ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+mj-cs"/>
                        </a:rPr>
                        <a:t>สาเหตุการตาย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+mj-cs"/>
                        </a:rPr>
                        <a:t>จำนวน/คน (</a:t>
                      </a:r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n=</a:t>
                      </a:r>
                      <a:r>
                        <a:rPr lang="th-TH" sz="1600" baseline="0" dirty="0" smtClean="0">
                          <a:latin typeface="Angsana New" pitchFamily="18" charset="-34"/>
                          <a:cs typeface="+mj-cs"/>
                        </a:rPr>
                        <a:t>3)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+mj-cs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46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ngsana New" pitchFamily="18" charset="-34"/>
                          <a:cs typeface="+mj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+mj-cs"/>
                        </a:rPr>
                        <a:t>ไม่ทราบสาเหตุ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+mj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baseline="0" dirty="0" smtClean="0">
                          <a:latin typeface="Angsana New" pitchFamily="18" charset="-34"/>
                          <a:cs typeface="+mj-cs"/>
                        </a:rPr>
                        <a:t>100</a:t>
                      </a:r>
                      <a:endParaRPr lang="th-TH" sz="1600" baseline="0" dirty="0">
                        <a:latin typeface="Angsana New" pitchFamily="18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8570BB-5D37-4D7F-9D0D-7D5B196D6B9A}"/>
              </a:ext>
            </a:extLst>
          </p:cNvPr>
          <p:cNvSpPr txBox="1"/>
          <p:nvPr/>
        </p:nvSpPr>
        <p:spPr>
          <a:xfrm>
            <a:off x="755576" y="5623648"/>
            <a:ext cx="730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/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0666" y="65839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สาเหตุการตาย เดือน ตุลาคม 2563 </a:t>
            </a:r>
            <a:r>
              <a:rPr lang="th-TH" sz="3600" b="1" dirty="0" smtClean="0">
                <a:cs typeface="+mj-cs"/>
              </a:rPr>
              <a:t>– </a:t>
            </a:r>
            <a:r>
              <a:rPr lang="th-TH" sz="3600" b="1" dirty="0" smtClean="0">
                <a:latin typeface="Angsana New" panose="02020603050405020304" pitchFamily="18" charset="-34"/>
                <a:cs typeface="+mj-cs"/>
              </a:rPr>
              <a:t>กันยายน </a:t>
            </a:r>
            <a:r>
              <a:rPr lang="th-TH" sz="3600" b="1" dirty="0">
                <a:cs typeface="+mj-cs"/>
              </a:rPr>
              <a:t>2564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5792"/>
            <a:ext cx="8491714" cy="5328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xmlns="" id="{77A5D12D-80C7-477B-AA1D-4D6B4847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87294"/>
              </p:ext>
            </p:extLst>
          </p:nvPr>
        </p:nvGraphicFramePr>
        <p:xfrm>
          <a:off x="770513" y="1471390"/>
          <a:ext cx="7916287" cy="42840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5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7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8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45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42)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572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26.19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14.28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9.52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8518782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9.52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93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9.52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5435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</a:p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SEVERE HEAD INJURT</a:t>
                      </a:r>
                    </a:p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- MASSIVE BLOOD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th-TH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615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7.15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6722574"/>
                  </a:ext>
                </a:extLst>
              </a:tr>
              <a:tr h="32726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โดนยิง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4.76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90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MYOCARDIAL ICHEMIA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4.76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8570BB-5D37-4D7F-9D0D-7D5B196D6B9A}"/>
              </a:ext>
            </a:extLst>
          </p:cNvPr>
          <p:cNvSpPr txBox="1"/>
          <p:nvPr/>
        </p:nvSpPr>
        <p:spPr>
          <a:xfrm>
            <a:off x="770513" y="6019096"/>
            <a:ext cx="69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ที่มาแหล่งข้อมูล </a:t>
            </a:r>
            <a:r>
              <a:rPr lang="en-US" sz="14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หนังสือรับรองการตาย</a:t>
            </a:r>
          </a:p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*** </a:t>
            </a:r>
            <a:r>
              <a:rPr lang="th-TH" sz="1400" dirty="0">
                <a:solidFill>
                  <a:srgbClr val="FF0000"/>
                </a:solidFill>
                <a:cs typeface="+mj-cs"/>
              </a:rPr>
              <a:t>สาเหตุการตายทั้ง นอกและในโรงพยาบาล</a:t>
            </a:r>
          </a:p>
        </p:txBody>
      </p:sp>
    </p:spTree>
    <p:extLst>
      <p:ext uri="{BB962C8B-B14F-4D97-AF65-F5344CB8AC3E}">
        <p14:creationId xmlns:p14="http://schemas.microsoft.com/office/powerpoint/2010/main" val="37159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อันดับส่งต่อผู้ป่วยนอก เดือน ตุลาคม 2563 </a:t>
            </a:r>
            <a:r>
              <a:rPr lang="th-TH" sz="3200" b="1" dirty="0" smtClean="0">
                <a:cs typeface="+mj-cs"/>
              </a:rPr>
              <a:t>–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sz="3200" b="1" dirty="0" smtClean="0">
                <a:cs typeface="+mj-cs"/>
              </a:rPr>
              <a:t>2564</a:t>
            </a:r>
            <a:endParaRPr lang="th-TH" sz="3200" b="1" dirty="0">
              <a:cs typeface="+mj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390358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61684"/>
              </p:ext>
            </p:extLst>
          </p:nvPr>
        </p:nvGraphicFramePr>
        <p:xfrm>
          <a:off x="768452" y="1700808"/>
          <a:ext cx="7976673" cy="45222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4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6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71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อันดับ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cs typeface="+mj-cs"/>
                        </a:rPr>
                        <a:t>โรค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จำนวน/ราย (</a:t>
                      </a:r>
                      <a:r>
                        <a:rPr lang="en-US" sz="1800" dirty="0">
                          <a:latin typeface="TH SarabunPSK" pitchFamily="34" charset="-34"/>
                          <a:cs typeface="+mj-cs"/>
                        </a:rPr>
                        <a:t>n=</a:t>
                      </a:r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2</a:t>
                      </a:r>
                      <a:r>
                        <a:rPr lang="en-US" sz="1800" dirty="0" smtClean="0">
                          <a:latin typeface="TH SarabunPSK" pitchFamily="34" charset="-34"/>
                          <a:cs typeface="+mj-cs"/>
                        </a:rPr>
                        <a:t>,812)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itchFamily="34" charset="-34"/>
                          <a:cs typeface="+mj-cs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107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SarabunPSK" pitchFamily="34" charset="-34"/>
                          <a:cs typeface="+mj-cs"/>
                        </a:rPr>
                        <a:t>1</a:t>
                      </a:r>
                      <a:endParaRPr lang="th-TH" sz="18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TH SarabunPSK" pitchFamily="34" charset="-34"/>
                          <a:cs typeface="+mj-cs"/>
                        </a:rPr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+mj-cs"/>
                        </a:rPr>
                        <a:t>163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5.80</a:t>
                      </a:r>
                      <a:endParaRPr lang="pt-BR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609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+mj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itchFamily="34" charset="-34"/>
                          <a:cs typeface="+mj-cs"/>
                        </a:rPr>
                        <a:t>121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4.30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3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TH SarabunPSK" pitchFamily="34" charset="-34"/>
                          <a:cs typeface="TH SarabunPSK" pitchFamily="34" charset="-34"/>
                        </a:rPr>
                        <a:t>Diabetes mellitus (E11.-)</a:t>
                      </a:r>
                    </a:p>
                    <a:p>
                      <a:r>
                        <a:rPr lang="pt-BR" sz="1600" dirty="0">
                          <a:latin typeface="TH SarabunPSK" pitchFamily="34" charset="-34"/>
                          <a:cs typeface="TH SarabunPSK" pitchFamily="34" charset="-34"/>
                        </a:rPr>
                        <a:t>- E112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pt-BR" sz="1600" dirty="0">
                          <a:latin typeface="TH SarabunPSK" pitchFamily="34" charset="-34"/>
                          <a:cs typeface="TH SarabunPSK" pitchFamily="34" charset="-34"/>
                        </a:rPr>
                        <a:t>Diabetes mellitus 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with</a:t>
                      </a:r>
                      <a:r>
                        <a:rPr lang="en-US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renal complications)</a:t>
                      </a:r>
                      <a:endParaRPr lang="pt-BR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pt-BR" sz="1600" dirty="0">
                          <a:latin typeface="TH SarabunPSK" pitchFamily="34" charset="-34"/>
                          <a:cs typeface="TH SarabunPSK" pitchFamily="34" charset="-34"/>
                        </a:rPr>
                        <a:t>- E119 (Diabetes mellitus without complications)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79</a:t>
                      </a:r>
                    </a:p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- 45</a:t>
                      </a:r>
                    </a:p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- 34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2.81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4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Cerebral concussion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2.20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5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Cataract , unspecified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Angsana New"/>
                        </a:rPr>
                        <a:t>57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2.03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6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ก้อนในเต้านม ที่ไม่ได้ระบุรายละเอียด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51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Calibri"/>
                          <a:ea typeface="Calibri"/>
                          <a:cs typeface="Cordia New"/>
                        </a:rPr>
                        <a:t>1.81</a:t>
                      </a:r>
                      <a:endParaRPr lang="en-US" sz="1000" b="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421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7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Acute</a:t>
                      </a:r>
                      <a:r>
                        <a:rPr lang="en-US" sz="1600" baseline="0" dirty="0">
                          <a:latin typeface="TH SarabunPSK" pitchFamily="34" charset="-34"/>
                          <a:cs typeface="+mj-cs"/>
                        </a:rPr>
                        <a:t> appendicitis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+mj-cs"/>
                        </a:rPr>
                        <a:t>4</a:t>
                      </a:r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1.53</a:t>
                      </a:r>
                      <a:endParaRPr lang="en-US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8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Old myocardial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TH SarabunPSK" pitchFamily="34" charset="-34"/>
                        </a:rPr>
                        <a:t>1.52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9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+mn-ea"/>
                          <a:cs typeface="+mn-cs"/>
                        </a:rPr>
                        <a:t>Localized swelling , mass and lump 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H SarabunPSK" pitchFamily="34" charset="-34"/>
                        </a:rPr>
                        <a:t>41</a:t>
                      </a:r>
                      <a:endParaRPr lang="th-TH" sz="1600" baseline="0" dirty="0">
                        <a:latin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TH SarabunPSK" pitchFamily="34" charset="-34"/>
                        </a:rPr>
                        <a:t>1.45</a:t>
                      </a:r>
                      <a:endParaRPr lang="en-US" sz="1600" baseline="0" dirty="0">
                        <a:latin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+mj-cs"/>
                        </a:rPr>
                        <a:t>10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Visual disturbance 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27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H SarabunPSK" pitchFamily="34" charset="-34"/>
                          <a:cs typeface="+mj-cs"/>
                        </a:rPr>
                        <a:t>0.96</a:t>
                      </a:r>
                      <a:endParaRPr lang="th-TH" sz="16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4636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532517218"/>
              </p:ext>
            </p:extLst>
          </p:nvPr>
        </p:nvGraphicFramePr>
        <p:xfrm>
          <a:off x="4511824" y="116632"/>
          <a:ext cx="46321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74402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10 อันดับส่งต่อผู้ป่วยใน เดือน ตุลาคม 2563 </a:t>
            </a:r>
            <a:r>
              <a:rPr lang="th-TH" sz="3200" b="1" dirty="0" smtClean="0">
                <a:cs typeface="+mj-cs"/>
              </a:rPr>
              <a:t>–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+mj-cs"/>
              </a:rPr>
              <a:t>กันยายน</a:t>
            </a:r>
            <a:r>
              <a:rPr lang="th-TH" sz="3200" b="1" dirty="0" smtClean="0">
                <a:cs typeface="+mj-cs"/>
              </a:rPr>
              <a:t> </a:t>
            </a:r>
            <a:r>
              <a:rPr lang="th-TH" sz="3200" b="1" dirty="0">
                <a:cs typeface="+mj-cs"/>
              </a:rPr>
              <a:t>2564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4781" y="1268760"/>
            <a:ext cx="8491715" cy="53510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93704"/>
              </p:ext>
            </p:extLst>
          </p:nvPr>
        </p:nvGraphicFramePr>
        <p:xfrm>
          <a:off x="730293" y="1734465"/>
          <a:ext cx="8120689" cy="4419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45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1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3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67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อันดับ</a:t>
                      </a:r>
                      <a:endParaRPr lang="th-TH" sz="24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โรค</a:t>
                      </a:r>
                      <a:endParaRPr lang="th-TH" sz="24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+mj-cs"/>
                        </a:rPr>
                        <a:t>จำนวน/ราย</a:t>
                      </a:r>
                      <a:r>
                        <a:rPr lang="en-US" sz="2400" dirty="0">
                          <a:latin typeface="TH SarabunPSK" pitchFamily="34" charset="-34"/>
                          <a:cs typeface="+mj-cs"/>
                        </a:rPr>
                        <a:t> </a:t>
                      </a:r>
                      <a:r>
                        <a:rPr lang="th-TH" sz="2400" dirty="0">
                          <a:latin typeface="TH SarabunPSK" pitchFamily="34" charset="-34"/>
                          <a:cs typeface="+mj-cs"/>
                        </a:rPr>
                        <a:t>(</a:t>
                      </a:r>
                      <a:r>
                        <a:rPr lang="en-US" sz="2400" dirty="0">
                          <a:latin typeface="TH SarabunPSK" pitchFamily="34" charset="-34"/>
                          <a:cs typeface="+mj-cs"/>
                        </a:rPr>
                        <a:t>n=411)</a:t>
                      </a:r>
                      <a:endParaRPr lang="th-TH" sz="24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+mj-cs"/>
                        </a:rPr>
                        <a:t>คิดเป็นร้อยละ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1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TH SarabunPSK" pitchFamily="34" charset="-34"/>
                          <a:cs typeface="+mj-cs"/>
                        </a:rPr>
                        <a:t>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32</a:t>
                      </a:r>
                      <a:endParaRPr lang="pt-BR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7.79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2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Congestive 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4.37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361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3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TH SarabunPSK" pitchFamily="34" charset="-34"/>
                          <a:cs typeface="+mj-cs"/>
                        </a:rPr>
                        <a:t>Cerebral infarction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+mj-cs"/>
                        </a:rPr>
                        <a:t>9</a:t>
                      </a:r>
                      <a:endParaRPr lang="pt-BR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2.19</a:t>
                      </a:r>
                      <a:endParaRPr lang="pt-BR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4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Acute</a:t>
                      </a:r>
                      <a:r>
                        <a:rPr lang="en-US" sz="2000" baseline="0" dirty="0">
                          <a:latin typeface="TH SarabunPSK" pitchFamily="34" charset="-34"/>
                          <a:cs typeface="+mj-cs"/>
                        </a:rPr>
                        <a:t> appendicitis</a:t>
                      </a:r>
                      <a:endParaRPr lang="en-US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1.70</a:t>
                      </a:r>
                      <a:endParaRPr lang="pt-BR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5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Cellulitis of other part of limp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6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Other and unspecified abdominal</a:t>
                      </a:r>
                      <a:r>
                        <a:rPr lang="en-US" sz="2000" baseline="0" dirty="0">
                          <a:latin typeface="TH SarabunPSK" pitchFamily="34" charset="-34"/>
                          <a:cs typeface="+mj-cs"/>
                        </a:rPr>
                        <a:t> pain</a:t>
                      </a:r>
                      <a:endParaRPr lang="en-US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+mj-cs"/>
                        </a:rPr>
                        <a:t>6</a:t>
                      </a:r>
                      <a:endParaRPr lang="en-US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+mj-cs"/>
                        </a:rPr>
                        <a:t>1</a:t>
                      </a:r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7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COPD with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5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1.22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8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Acute renal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.22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9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+mj-cs"/>
                        </a:rPr>
                        <a:t>1.</a:t>
                      </a:r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10</a:t>
                      </a:r>
                      <a:endParaRPr lang="th-TH" sz="2000" dirty="0">
                        <a:latin typeface="TH SarabunPSK" pitchFamily="34" charset="-34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Cerebral concussion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+mj-cs"/>
                        </a:rPr>
                        <a:t>1.</a:t>
                      </a:r>
                      <a:r>
                        <a:rPr lang="en-US" sz="2000" dirty="0">
                          <a:latin typeface="TH SarabunPSK" pitchFamily="34" charset="-34"/>
                          <a:cs typeface="+mj-cs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634</Words>
  <Application>Microsoft Office PowerPoint</Application>
  <PresentationFormat>นำเสนอทางหน้าจอ (4:3)</PresentationFormat>
  <Paragraphs>221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INS03</dc:creator>
  <cp:lastModifiedBy>INS03</cp:lastModifiedBy>
  <cp:revision>215</cp:revision>
  <dcterms:created xsi:type="dcterms:W3CDTF">2021-02-22T02:20:15Z</dcterms:created>
  <dcterms:modified xsi:type="dcterms:W3CDTF">2021-11-03T09:43:20Z</dcterms:modified>
</cp:coreProperties>
</file>